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9" r:id="rId2"/>
    <p:sldId id="272" r:id="rId3"/>
    <p:sldId id="297" r:id="rId4"/>
    <p:sldId id="298" r:id="rId5"/>
    <p:sldId id="299" r:id="rId6"/>
    <p:sldId id="303" r:id="rId7"/>
    <p:sldId id="302" r:id="rId8"/>
    <p:sldId id="301" r:id="rId9"/>
    <p:sldId id="304" r:id="rId10"/>
    <p:sldId id="305" r:id="rId11"/>
    <p:sldId id="306" r:id="rId12"/>
    <p:sldId id="307" r:id="rId13"/>
    <p:sldId id="308" r:id="rId14"/>
    <p:sldId id="309" r:id="rId15"/>
    <p:sldId id="310" r:id="rId16"/>
    <p:sldId id="311" r:id="rId17"/>
    <p:sldId id="312" r:id="rId18"/>
    <p:sldId id="313" r:id="rId19"/>
    <p:sldId id="314" r:id="rId20"/>
  </p:sldIdLst>
  <p:sldSz cx="9144000" cy="6858000" type="screen4x3"/>
  <p:notesSz cx="7010400" cy="9236075"/>
  <p:custShowLst>
    <p:custShow name="streets and roads" id="0">
      <p:sldLst/>
    </p:custShow>
    <p:custShow name="West Wharf" id="1">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19D51B8-AFD9-48E7-BC1B-13C89F644A17}">
          <p14:sldIdLst>
            <p14:sldId id="259"/>
            <p14:sldId id="272"/>
            <p14:sldId id="297"/>
            <p14:sldId id="298"/>
            <p14:sldId id="299"/>
            <p14:sldId id="303"/>
            <p14:sldId id="302"/>
            <p14:sldId id="301"/>
            <p14:sldId id="304"/>
            <p14:sldId id="305"/>
            <p14:sldId id="306"/>
            <p14:sldId id="307"/>
            <p14:sldId id="308"/>
            <p14:sldId id="309"/>
            <p14:sldId id="310"/>
            <p14:sldId id="311"/>
            <p14:sldId id="312"/>
            <p14:sldId id="313"/>
            <p14:sldId id="31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70940" y="0"/>
            <a:ext cx="3037840" cy="461804"/>
          </a:xfrm>
          <a:prstGeom prst="rect">
            <a:avLst/>
          </a:prstGeom>
        </p:spPr>
        <p:txBody>
          <a:bodyPr vert="horz" lIns="92930" tIns="46465" rIns="92930" bIns="46465" rtlCol="0"/>
          <a:lstStyle>
            <a:lvl1pPr algn="r">
              <a:defRPr sz="1200"/>
            </a:lvl1pPr>
          </a:lstStyle>
          <a:p>
            <a:fld id="{5DAF10C8-0E4A-4352-9192-90FA8A727F84}" type="datetimeFigureOut">
              <a:rPr lang="en-US" smtClean="0"/>
              <a:t>10/30/2019</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1040" y="4387137"/>
            <a:ext cx="5608320" cy="4156234"/>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0"/>
            <a:ext cx="3037840" cy="461804"/>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772670"/>
            <a:ext cx="3037840" cy="461804"/>
          </a:xfrm>
          <a:prstGeom prst="rect">
            <a:avLst/>
          </a:prstGeom>
        </p:spPr>
        <p:txBody>
          <a:bodyPr vert="horz" lIns="92930" tIns="46465" rIns="92930" bIns="46465" rtlCol="0" anchor="b"/>
          <a:lstStyle>
            <a:lvl1pPr algn="r">
              <a:defRPr sz="1200"/>
            </a:lvl1pPr>
          </a:lstStyle>
          <a:p>
            <a:fld id="{25DE6F98-FB22-4C40-A685-22FE5BF01DC8}" type="slidenum">
              <a:rPr lang="en-US" smtClean="0"/>
              <a:t>‹#›</a:t>
            </a:fld>
            <a:endParaRPr lang="en-US"/>
          </a:p>
        </p:txBody>
      </p:sp>
    </p:spTree>
    <p:extLst>
      <p:ext uri="{BB962C8B-B14F-4D97-AF65-F5344CB8AC3E}">
        <p14:creationId xmlns:p14="http://schemas.microsoft.com/office/powerpoint/2010/main" val="1162369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userDrawn="1"/>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57156" y="2308855"/>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1/30/2012</a:t>
            </a:r>
            <a:endParaRPr lang="en-US"/>
          </a:p>
        </p:txBody>
      </p:sp>
      <p:sp>
        <p:nvSpPr>
          <p:cNvPr id="5" name="Footer Placeholder 4"/>
          <p:cNvSpPr>
            <a:spLocks noGrp="1"/>
          </p:cNvSpPr>
          <p:nvPr>
            <p:ph type="ftr" sz="quarter" idx="11"/>
          </p:nvPr>
        </p:nvSpPr>
        <p:spPr/>
        <p:txBody>
          <a:bodyPr/>
          <a:lstStyle/>
          <a:p>
            <a:r>
              <a:rPr lang="en-US" smtClean="0"/>
              <a:t>State of the Town, Madison, Connecticut</a:t>
            </a: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a:prstGeom prst="rect">
            <a:avLst/>
          </a:prstGeom>
        </p:spPr>
        <p:txBody>
          <a:bodyPr/>
          <a:lstStyle/>
          <a:p>
            <a:fld id="{07FA3E87-A48A-4529-A133-90F1085FFB7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1/30/2012</a:t>
            </a:r>
            <a:endParaRPr lang="en-US"/>
          </a:p>
        </p:txBody>
      </p:sp>
      <p:sp>
        <p:nvSpPr>
          <p:cNvPr id="5" name="Footer Placeholder 4"/>
          <p:cNvSpPr>
            <a:spLocks noGrp="1"/>
          </p:cNvSpPr>
          <p:nvPr>
            <p:ph type="ftr" sz="quarter" idx="11"/>
          </p:nvPr>
        </p:nvSpPr>
        <p:spPr/>
        <p:txBody>
          <a:bodyPr/>
          <a:lstStyle/>
          <a:p>
            <a:r>
              <a:rPr lang="en-US" smtClean="0"/>
              <a:t>State of the Town, Madison, Connecticut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lvl1pPr>
              <a:defRPr>
                <a:solidFill>
                  <a:schemeClr val="tx1">
                    <a:lumMod val="95000"/>
                    <a:lumOff val="5000"/>
                  </a:schemeClr>
                </a:solidFill>
              </a:defRPr>
            </a:lvl1pPr>
          </a:lstStyle>
          <a:p>
            <a:r>
              <a:rPr lang="en-US" smtClean="0"/>
              <a:t>1/30/2012</a:t>
            </a:r>
            <a:endParaRPr lang="en-US" dirty="0"/>
          </a:p>
        </p:txBody>
      </p:sp>
      <p:sp>
        <p:nvSpPr>
          <p:cNvPr id="5" name="Footer Placeholder 4"/>
          <p:cNvSpPr>
            <a:spLocks noGrp="1"/>
          </p:cNvSpPr>
          <p:nvPr>
            <p:ph type="ftr" sz="quarter" idx="11"/>
          </p:nvPr>
        </p:nvSpPr>
        <p:spPr/>
        <p:txBody>
          <a:bodyPr/>
          <a:lstStyle>
            <a:lvl1pPr>
              <a:defRPr>
                <a:solidFill>
                  <a:schemeClr val="tx1">
                    <a:lumMod val="95000"/>
                    <a:lumOff val="5000"/>
                  </a:schemeClr>
                </a:solidFill>
              </a:defRPr>
            </a:lvl1pPr>
          </a:lstStyle>
          <a:p>
            <a:r>
              <a:rPr lang="en-US" smtClean="0"/>
              <a:t>State of the Town, Madison, Connecticut</a:t>
            </a:r>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State of the Town, Madison, Connecticut</a:t>
            </a:r>
            <a:endParaRPr lang="en-US"/>
          </a:p>
        </p:txBody>
      </p:sp>
      <p:sp>
        <p:nvSpPr>
          <p:cNvPr id="4" name="Date Placeholder 3"/>
          <p:cNvSpPr>
            <a:spLocks noGrp="1"/>
          </p:cNvSpPr>
          <p:nvPr>
            <p:ph type="dt" sz="half" idx="10"/>
          </p:nvPr>
        </p:nvSpPr>
        <p:spPr/>
        <p:txBody>
          <a:bodyPr/>
          <a:lstStyle/>
          <a:p>
            <a:r>
              <a:rPr lang="en-US" smtClean="0"/>
              <a:t>1/30/2012</a:t>
            </a: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9762" y="2298069"/>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1/30/2012</a:t>
            </a:r>
            <a:endParaRPr lang="en-US"/>
          </a:p>
        </p:txBody>
      </p:sp>
      <p:sp>
        <p:nvSpPr>
          <p:cNvPr id="6" name="Footer Placeholder 5"/>
          <p:cNvSpPr>
            <a:spLocks noGrp="1"/>
          </p:cNvSpPr>
          <p:nvPr>
            <p:ph type="ftr" sz="quarter" idx="11"/>
          </p:nvPr>
        </p:nvSpPr>
        <p:spPr/>
        <p:txBody>
          <a:bodyPr/>
          <a:lstStyle/>
          <a:p>
            <a:r>
              <a:rPr lang="en-US" smtClean="0"/>
              <a:t>State of the Town, Madison, Connecticut</a:t>
            </a:r>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1/30/2012</a:t>
            </a:r>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State of the Town, Madison, Connecticut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1/30/2012</a:t>
            </a:r>
            <a:endParaRPr lang="en-US"/>
          </a:p>
        </p:txBody>
      </p:sp>
      <p:sp>
        <p:nvSpPr>
          <p:cNvPr id="4" name="Footer Placeholder 3"/>
          <p:cNvSpPr>
            <a:spLocks noGrp="1"/>
          </p:cNvSpPr>
          <p:nvPr>
            <p:ph type="ftr" sz="quarter" idx="11"/>
          </p:nvPr>
        </p:nvSpPr>
        <p:spPr/>
        <p:txBody>
          <a:bodyPr/>
          <a:lstStyle/>
          <a:p>
            <a:r>
              <a:rPr lang="en-US" smtClean="0"/>
              <a:t>State of the Town, Madison, Connecticut</a:t>
            </a:r>
            <a:endParaRPr lang="en-US"/>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1/30/2012</a:t>
            </a:r>
            <a:endParaRPr lang="en-US"/>
          </a:p>
        </p:txBody>
      </p:sp>
      <p:sp>
        <p:nvSpPr>
          <p:cNvPr id="3" name="Footer Placeholder 2"/>
          <p:cNvSpPr>
            <a:spLocks noGrp="1"/>
          </p:cNvSpPr>
          <p:nvPr>
            <p:ph type="ftr" sz="quarter" idx="11"/>
          </p:nvPr>
        </p:nvSpPr>
        <p:spPr/>
        <p:txBody>
          <a:bodyPr/>
          <a:lstStyle/>
          <a:p>
            <a:r>
              <a:rPr lang="en-US" smtClean="0"/>
              <a:t>State of the Town, Madison, Connecticut</a:t>
            </a:r>
            <a:endParaRPr lang="en-US"/>
          </a:p>
        </p:txBody>
      </p:sp>
      <p:sp>
        <p:nvSpPr>
          <p:cNvPr id="4" name="Slide Number Placeholder 3"/>
          <p:cNvSpPr>
            <a:spLocks noGrp="1"/>
          </p:cNvSpPr>
          <p:nvPr>
            <p:ph type="sldNum" sz="quarter" idx="12"/>
          </p:nvPr>
        </p:nvSpPr>
        <p:spPr>
          <a:xfrm>
            <a:off x="4267200" y="6324600"/>
            <a:ext cx="609600" cy="441324"/>
          </a:xfrm>
          <a:prstGeom prst="rect">
            <a:avLst/>
          </a:prstGeom>
        </p:spPr>
        <p:txBody>
          <a:bodyPr/>
          <a:lstStyle>
            <a:lvl1pPr>
              <a:defRPr>
                <a:solidFill>
                  <a:srgbClr val="FFFFFF"/>
                </a:solidFill>
              </a:defRPr>
            </a:lvl1pPr>
          </a:lstStyle>
          <a:p>
            <a:fld id="{07FA3E87-A48A-4529-A133-90F1085FFB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r>
              <a:rPr lang="en-US" smtClean="0"/>
              <a:t>1/30/2012</a:t>
            </a:r>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State of the Town, Madison, Connecticut</a:t>
            </a:r>
            <a:endParaRPr lang="en-US"/>
          </a:p>
        </p:txBody>
      </p:sp>
      <p:pic>
        <p:nvPicPr>
          <p:cNvPr id="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7962" y="40878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r>
              <a:rPr lang="en-US" smtClean="0"/>
              <a:t>1/30/2012</a:t>
            </a:r>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State of the Town, Madison, Connecticut</a:t>
            </a:r>
            <a:endParaRPr lang="en-US"/>
          </a:p>
        </p:txBody>
      </p:sp>
      <p:pic>
        <p:nvPicPr>
          <p:cNvPr id="2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77962" y="445887"/>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i="1">
                <a:solidFill>
                  <a:srgbClr val="FFFFFF"/>
                </a:solidFill>
              </a:defRPr>
            </a:lvl1pPr>
          </a:lstStyle>
          <a:p>
            <a:r>
              <a:rPr lang="en-US" dirty="0" smtClean="0"/>
              <a:t>1/30/2012</a:t>
            </a:r>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i="1">
                <a:solidFill>
                  <a:srgbClr val="FFFFFF"/>
                </a:solidFill>
              </a:defRPr>
            </a:lvl1pPr>
          </a:lstStyle>
          <a:p>
            <a:r>
              <a:rPr lang="en-US" dirty="0" smtClean="0"/>
              <a:t>State of the Town, Madison, Connecticut</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448965" y="1143000"/>
            <a:ext cx="244475"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17740" y="2971800"/>
            <a:ext cx="8458200" cy="2514600"/>
          </a:xfrm>
        </p:spPr>
        <p:txBody>
          <a:bodyPr>
            <a:normAutofit fontScale="25000" lnSpcReduction="20000"/>
          </a:bodyPr>
          <a:lstStyle/>
          <a:p>
            <a:pPr marL="0" indent="0" algn="ctr">
              <a:buNone/>
            </a:pPr>
            <a:r>
              <a:rPr lang="en-US" sz="24000" cap="small" dirty="0" smtClean="0">
                <a:solidFill>
                  <a:schemeClr val="tx1">
                    <a:lumMod val="75000"/>
                    <a:lumOff val="25000"/>
                  </a:schemeClr>
                </a:solidFill>
                <a:effectLst>
                  <a:outerShdw blurRad="38100" dist="38100" dir="2700000" algn="tl">
                    <a:srgbClr val="000000">
                      <a:alpha val="43137"/>
                    </a:srgbClr>
                  </a:outerShdw>
                </a:effectLst>
              </a:rPr>
              <a:t>Madison Coastal Resiliency Commission</a:t>
            </a:r>
          </a:p>
          <a:p>
            <a:endParaRPr lang="en-US" sz="11200" cap="small" dirty="0" smtClean="0">
              <a:solidFill>
                <a:schemeClr val="tx1">
                  <a:lumMod val="75000"/>
                  <a:lumOff val="25000"/>
                </a:schemeClr>
              </a:solidFill>
              <a:effectLst>
                <a:outerShdw blurRad="38100" dist="38100" dir="2700000" algn="tl">
                  <a:srgbClr val="000000">
                    <a:alpha val="43137"/>
                  </a:srgbClr>
                </a:outerShdw>
              </a:effectLst>
            </a:endParaRPr>
          </a:p>
          <a:p>
            <a:r>
              <a:rPr lang="en-US" sz="11200" cap="small" dirty="0">
                <a:solidFill>
                  <a:schemeClr val="tx1">
                    <a:lumMod val="75000"/>
                    <a:lumOff val="25000"/>
                  </a:schemeClr>
                </a:solidFill>
                <a:effectLst>
                  <a:outerShdw blurRad="38100" dist="38100" dir="2700000" algn="tl">
                    <a:srgbClr val="000000">
                      <a:alpha val="43137"/>
                    </a:srgbClr>
                  </a:outerShdw>
                </a:effectLst>
              </a:rPr>
              <a:t>David Anderson, Director of Planning &amp; Economic Development </a:t>
            </a:r>
          </a:p>
          <a:p>
            <a:r>
              <a:rPr lang="en-US" sz="11200" cap="small" dirty="0" smtClean="0">
                <a:solidFill>
                  <a:schemeClr val="tx1">
                    <a:lumMod val="75000"/>
                    <a:lumOff val="25000"/>
                  </a:schemeClr>
                </a:solidFill>
                <a:effectLst>
                  <a:outerShdw blurRad="38100" dist="38100" dir="2700000" algn="tl">
                    <a:srgbClr val="000000">
                      <a:alpha val="43137"/>
                    </a:srgbClr>
                  </a:outerShdw>
                </a:effectLst>
              </a:rPr>
              <a:t>Tom </a:t>
            </a:r>
            <a:r>
              <a:rPr lang="en-US" sz="11200" cap="small" dirty="0">
                <a:solidFill>
                  <a:schemeClr val="tx1">
                    <a:lumMod val="75000"/>
                    <a:lumOff val="25000"/>
                  </a:schemeClr>
                </a:solidFill>
                <a:effectLst>
                  <a:outerShdw blurRad="38100" dist="38100" dir="2700000" algn="tl">
                    <a:srgbClr val="000000">
                      <a:alpha val="43137"/>
                    </a:srgbClr>
                  </a:outerShdw>
                </a:effectLst>
              </a:rPr>
              <a:t>Banisch, First Selectman</a:t>
            </a:r>
          </a:p>
          <a:p>
            <a:pPr marL="0" indent="0" algn="ctr">
              <a:buNone/>
            </a:pPr>
            <a:endParaRPr lang="en-US" sz="14400" cap="small" dirty="0" smtClean="0">
              <a:solidFill>
                <a:schemeClr val="tx1">
                  <a:lumMod val="75000"/>
                  <a:lumOff val="25000"/>
                </a:schemeClr>
              </a:solidFill>
              <a:effectLst>
                <a:outerShdw blurRad="38100" dist="38100" dir="2700000" algn="tl">
                  <a:srgbClr val="000000">
                    <a:alpha val="43137"/>
                  </a:srgbClr>
                </a:outerShdw>
              </a:effectLst>
            </a:endParaRPr>
          </a:p>
          <a:p>
            <a:pPr marL="0" indent="0" algn="ctr">
              <a:buNone/>
            </a:pPr>
            <a:endParaRPr lang="en-US" sz="2400" cap="small" dirty="0">
              <a:solidFill>
                <a:schemeClr val="tx1">
                  <a:lumMod val="75000"/>
                  <a:lumOff val="25000"/>
                </a:schemeClr>
              </a:solidFill>
              <a:effectLst>
                <a:outerShdw blurRad="38100" dist="38100" dir="2700000" algn="tl">
                  <a:srgbClr val="000000">
                    <a:alpha val="43137"/>
                  </a:srgbClr>
                </a:outerShdw>
              </a:effectLst>
            </a:endParaRPr>
          </a:p>
          <a:p>
            <a:pPr marL="0" indent="0" algn="ctr">
              <a:buNone/>
            </a:pPr>
            <a:endParaRPr lang="en-US" sz="9600" cap="small" dirty="0" smtClean="0">
              <a:solidFill>
                <a:schemeClr val="tx1">
                  <a:lumMod val="75000"/>
                  <a:lumOff val="25000"/>
                </a:schemeClr>
              </a:solidFill>
              <a:effectLst>
                <a:outerShdw blurRad="38100" dist="38100" dir="2700000" algn="tl">
                  <a:srgbClr val="000000">
                    <a:alpha val="43137"/>
                  </a:srgbClr>
                </a:outerShdw>
              </a:effectLst>
            </a:endParaRPr>
          </a:p>
          <a:p>
            <a:pPr marL="0" indent="0" algn="ctr">
              <a:buNone/>
            </a:pPr>
            <a:endParaRPr lang="en-US" sz="24000" cap="small" dirty="0">
              <a:solidFill>
                <a:schemeClr val="tx1">
                  <a:lumMod val="75000"/>
                  <a:lumOff val="25000"/>
                </a:schemeClr>
              </a:solidFill>
              <a:effectLst>
                <a:outerShdw blurRad="38100" dist="38100" dir="2700000" algn="tl">
                  <a:srgbClr val="000000">
                    <a:alpha val="43137"/>
                  </a:srgbClr>
                </a:outerShdw>
              </a:effectLst>
            </a:endParaRPr>
          </a:p>
          <a:p>
            <a:pPr marL="0" indent="0" algn="ctr">
              <a:buNone/>
            </a:pPr>
            <a:endParaRPr lang="en-US" sz="24000" cap="small" dirty="0" smtClean="0">
              <a:solidFill>
                <a:schemeClr val="tx1">
                  <a:lumMod val="75000"/>
                  <a:lumOff val="25000"/>
                </a:schemeClr>
              </a:solidFill>
              <a:effectLst>
                <a:outerShdw blurRad="38100" dist="38100" dir="2700000" algn="tl">
                  <a:srgbClr val="000000">
                    <a:alpha val="43137"/>
                  </a:srgbClr>
                </a:outerShdw>
              </a:effectLst>
            </a:endParaRPr>
          </a:p>
          <a:p>
            <a:pPr marL="0" indent="0">
              <a:buNone/>
            </a:pPr>
            <a:endParaRPr lang="en-US" dirty="0" smtClean="0"/>
          </a:p>
          <a:p>
            <a:pPr marL="0" indent="0">
              <a:buNone/>
            </a:pPr>
            <a:endParaRPr lang="en-US" dirty="0" smtClean="0"/>
          </a:p>
          <a:p>
            <a:pPr marL="0" indent="0">
              <a:buNone/>
            </a:pPr>
            <a:endParaRPr lang="en-US" dirty="0"/>
          </a:p>
          <a:p>
            <a:pPr marL="0" indent="0" algn="r">
              <a:buNone/>
            </a:pPr>
            <a:r>
              <a:rPr lang="en-US" sz="2000" dirty="0" smtClean="0"/>
              <a:t/>
            </a:r>
            <a:br>
              <a:rPr lang="en-US" sz="2000" dirty="0" smtClean="0"/>
            </a:br>
            <a:endParaRPr lang="en-US" sz="2000" dirty="0" smtClean="0"/>
          </a:p>
          <a:p>
            <a:pPr marL="0" indent="0" algn="r">
              <a:buNone/>
            </a:pPr>
            <a:endParaRPr lang="en-US" sz="2000" dirty="0"/>
          </a:p>
        </p:txBody>
      </p:sp>
      <p:sp>
        <p:nvSpPr>
          <p:cNvPr id="2" name="Title 1"/>
          <p:cNvSpPr>
            <a:spLocks noGrp="1"/>
          </p:cNvSpPr>
          <p:nvPr>
            <p:ph type="ctrTitle"/>
          </p:nvPr>
        </p:nvSpPr>
        <p:spPr/>
        <p:txBody>
          <a:bodyPr>
            <a:normAutofit/>
          </a:bodyPr>
          <a:lstStyle/>
          <a:p>
            <a:r>
              <a:rPr lang="en-US" sz="4000" b="1" dirty="0" smtClean="0">
                <a:solidFill>
                  <a:srgbClr val="002060"/>
                </a:solidFill>
                <a:effectLst>
                  <a:outerShdw blurRad="38100" dist="38100" dir="2700000" algn="tl">
                    <a:srgbClr val="000000">
                      <a:alpha val="43137"/>
                    </a:srgbClr>
                  </a:outerShdw>
                </a:effectLst>
                <a:latin typeface="Lucida Handwriting" panose="03010101010101010101" pitchFamily="66" charset="0"/>
              </a:rPr>
              <a:t>Madison</a:t>
            </a:r>
            <a:r>
              <a:rPr lang="en-US" sz="4000" b="1" dirty="0" smtClean="0">
                <a:solidFill>
                  <a:srgbClr val="002060"/>
                </a:solidFill>
                <a:effectLst>
                  <a:outerShdw blurRad="38100" dist="38100" dir="2700000" algn="tl">
                    <a:srgbClr val="000000">
                      <a:alpha val="43137"/>
                    </a:srgbClr>
                  </a:outerShdw>
                </a:effectLst>
              </a:rPr>
              <a:t/>
            </a:r>
            <a:br>
              <a:rPr lang="en-US" sz="4000" b="1" dirty="0" smtClean="0">
                <a:solidFill>
                  <a:srgbClr val="002060"/>
                </a:solidFill>
                <a:effectLst>
                  <a:outerShdw blurRad="38100" dist="38100" dir="2700000" algn="tl">
                    <a:srgbClr val="000000">
                      <a:alpha val="43137"/>
                    </a:srgbClr>
                  </a:outerShdw>
                </a:effectLst>
              </a:rPr>
            </a:br>
            <a:r>
              <a:rPr lang="en-US" sz="40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latin typeface="Copperplate Gothic Light" panose="020E0507020206020404" pitchFamily="34" charset="0"/>
              </a:rPr>
              <a:t>Connecticut</a:t>
            </a:r>
            <a:endParaRPr lang="en-US" sz="2800" b="1" dirty="0">
              <a:solidFill>
                <a:srgbClr val="002060"/>
              </a:solidFill>
              <a:effectLst>
                <a:outerShdw blurRad="38100" dist="38100" dir="2700000" algn="tl">
                  <a:srgbClr val="000000">
                    <a:alpha val="43137"/>
                  </a:srgbClr>
                </a:outerShdw>
              </a:effectLst>
              <a:latin typeface="Copperplate Gothic Light" panose="020E0507020206020404" pitchFamily="34" charset="0"/>
            </a:endParaRPr>
          </a:p>
        </p:txBody>
      </p:sp>
      <p:sp>
        <p:nvSpPr>
          <p:cNvPr id="6" name="TextBox 5"/>
          <p:cNvSpPr txBox="1"/>
          <p:nvPr/>
        </p:nvSpPr>
        <p:spPr>
          <a:xfrm>
            <a:off x="5410200" y="6263431"/>
            <a:ext cx="3352800" cy="369332"/>
          </a:xfrm>
          <a:prstGeom prst="rect">
            <a:avLst/>
          </a:prstGeom>
          <a:noFill/>
        </p:spPr>
        <p:txBody>
          <a:bodyPr wrap="square" rtlCol="0">
            <a:spAutoFit/>
          </a:bodyPr>
          <a:lstStyle/>
          <a:p>
            <a:pPr algn="r"/>
            <a:r>
              <a:rPr lang="en-US" dirty="0" smtClean="0">
                <a:solidFill>
                  <a:schemeClr val="tx1">
                    <a:lumMod val="75000"/>
                    <a:lumOff val="25000"/>
                  </a:schemeClr>
                </a:solidFill>
                <a:ea typeface="Arial Unicode MS" panose="020B0604020202020204" pitchFamily="34" charset="-128"/>
                <a:cs typeface="Arial Unicode MS" panose="020B0604020202020204" pitchFamily="34" charset="-128"/>
              </a:rPr>
              <a:t>October 31, 2019</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914400" cy="914400"/>
          </a:xfrm>
          <a:prstGeom prst="rect">
            <a:avLst/>
          </a:prstGeom>
        </p:spPr>
      </p:pic>
    </p:spTree>
    <p:extLst>
      <p:ext uri="{BB962C8B-B14F-4D97-AF65-F5344CB8AC3E}">
        <p14:creationId xmlns:p14="http://schemas.microsoft.com/office/powerpoint/2010/main" val="844992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92500" lnSpcReduction="20000"/>
          </a:bodyPr>
          <a:lstStyle/>
          <a:p>
            <a:endParaRPr lang="en-US" sz="2800" dirty="0" smtClean="0"/>
          </a:p>
          <a:p>
            <a:r>
              <a:rPr lang="en-US" sz="2800" dirty="0" smtClean="0"/>
              <a:t>Timeline:</a:t>
            </a:r>
          </a:p>
          <a:p>
            <a:pPr lvl="1"/>
            <a:r>
              <a:rPr lang="en-US" dirty="0" smtClean="0"/>
              <a:t>May 2, 2019 – CIRCA Technical Assistance Meeting</a:t>
            </a:r>
          </a:p>
          <a:p>
            <a:pPr lvl="1"/>
            <a:r>
              <a:rPr lang="en-US" dirty="0" smtClean="0"/>
              <a:t>May 16, 2019 – Draft Charge Presented to PZC</a:t>
            </a:r>
          </a:p>
          <a:p>
            <a:pPr lvl="1"/>
            <a:r>
              <a:rPr lang="en-US" dirty="0" smtClean="0"/>
              <a:t>June 5, 2019 – Draft Charge Presented to BOS</a:t>
            </a:r>
          </a:p>
          <a:p>
            <a:pPr lvl="1"/>
            <a:r>
              <a:rPr lang="en-US" dirty="0" smtClean="0"/>
              <a:t>June 24, 2019 – Town Meeting Establishing Commission</a:t>
            </a:r>
          </a:p>
          <a:p>
            <a:pPr lvl="1"/>
            <a:r>
              <a:rPr lang="en-US" dirty="0" smtClean="0"/>
              <a:t>September 23, 2019 – Madison Coastal Resiliency Commission members formally appointed by the Board of Selectmen</a:t>
            </a:r>
          </a:p>
          <a:p>
            <a:r>
              <a:rPr lang="en-US" dirty="0" smtClean="0"/>
              <a:t>Take advantage of momentum from technical assistance meeting</a:t>
            </a:r>
          </a:p>
          <a:p>
            <a:r>
              <a:rPr lang="en-US" dirty="0" smtClean="0"/>
              <a:t>Reach outside the regular board and commission nomination process</a:t>
            </a:r>
          </a:p>
          <a:p>
            <a:r>
              <a:rPr lang="en-US" dirty="0" smtClean="0"/>
              <a:t>Continue working with the press</a:t>
            </a:r>
          </a:p>
          <a:p>
            <a:pPr lvl="1"/>
            <a:endParaRPr lang="en-US" sz="2300" dirty="0" smtClean="0"/>
          </a:p>
          <a:p>
            <a:pPr lvl="1"/>
            <a:endParaRPr lang="en-US" sz="2300" dirty="0" smtClean="0"/>
          </a:p>
        </p:txBody>
      </p:sp>
    </p:spTree>
    <p:extLst>
      <p:ext uri="{BB962C8B-B14F-4D97-AF65-F5344CB8AC3E}">
        <p14:creationId xmlns:p14="http://schemas.microsoft.com/office/powerpoint/2010/main" val="3701788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pPr marL="274320" lvl="1" indent="0">
              <a:buNone/>
            </a:pPr>
            <a:endParaRPr lang="en-US" sz="2300" dirty="0" smtClean="0"/>
          </a:p>
          <a:p>
            <a:pPr marL="274320" lvl="1" indent="0">
              <a:buNone/>
            </a:pPr>
            <a:endParaRPr lang="en-US" sz="23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0098" y="1676400"/>
            <a:ext cx="6412302" cy="4594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596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pPr marL="274320" lvl="1" indent="0">
              <a:buNone/>
            </a:pPr>
            <a:endParaRPr lang="en-US" sz="2300" dirty="0" smtClean="0"/>
          </a:p>
          <a:p>
            <a:pPr marL="274320" lvl="1" indent="0">
              <a:buNone/>
            </a:pPr>
            <a:endParaRPr lang="en-US" sz="23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7288" y="1809750"/>
            <a:ext cx="6829425" cy="32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4193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pPr marL="274320" lvl="1" indent="0">
              <a:buNone/>
            </a:pPr>
            <a:endParaRPr lang="en-US" sz="2300" dirty="0" smtClean="0"/>
          </a:p>
          <a:p>
            <a:pPr marL="274320" lvl="1" indent="0">
              <a:buNone/>
            </a:pPr>
            <a:endParaRPr lang="en-US" sz="23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355858"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293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pPr marL="274320" lvl="1" indent="0">
              <a:buNone/>
            </a:pPr>
            <a:endParaRPr lang="en-US" sz="2300" dirty="0" smtClean="0"/>
          </a:p>
          <a:p>
            <a:pPr marL="274320" lvl="1" indent="0">
              <a:buNone/>
            </a:pPr>
            <a:endParaRPr lang="en-US" sz="2300" dirty="0" smtClean="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162800" cy="473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3204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Charge &amp; Structure</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lnSpcReduction="10000"/>
          </a:bodyPr>
          <a:lstStyle/>
          <a:p>
            <a:r>
              <a:rPr lang="en-US" sz="2800" dirty="0" smtClean="0"/>
              <a:t>Charge:</a:t>
            </a:r>
          </a:p>
          <a:p>
            <a:pPr lvl="1"/>
            <a:r>
              <a:rPr lang="en-US" dirty="0"/>
              <a:t>The Madison Coastal Resiliency Commission shall be charged with evaluating the impacts of climate change and sea level rise on the Town of Madison, and shall develop a Resiliency Plan to formulate a resiliency and adaptation strategy to address potential impacts to roads, municipal parks and facilities, other critical municipal infrastructure, public and private onsite septic systems, and emergency response services. The Commission shall also conduct educational and public outreach activities to communicate its findings and recommendations, and shall provide budgetary recommendations to the Board of Selectmen and Board of Finance. The Madison Coastal Resiliency Commission shall report directly to the Board of Selectmen in carrying out its duties</a:t>
            </a:r>
            <a:r>
              <a:rPr lang="en-US" dirty="0" smtClean="0"/>
              <a:t>.</a:t>
            </a:r>
            <a:endParaRPr lang="en-US" dirty="0"/>
          </a:p>
        </p:txBody>
      </p:sp>
    </p:spTree>
    <p:extLst>
      <p:ext uri="{BB962C8B-B14F-4D97-AF65-F5344CB8AC3E}">
        <p14:creationId xmlns:p14="http://schemas.microsoft.com/office/powerpoint/2010/main" val="1916632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Charge &amp; Structure</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85000" lnSpcReduction="20000"/>
          </a:bodyPr>
          <a:lstStyle/>
          <a:p>
            <a:pPr lvl="0"/>
            <a:r>
              <a:rPr lang="en-US" sz="2800" dirty="0" smtClean="0"/>
              <a:t>In </a:t>
            </a:r>
            <a:r>
              <a:rPr lang="en-US" sz="2800" dirty="0"/>
              <a:t>executing its charge, the Madison Coastal Resiliency Commission shall:</a:t>
            </a:r>
          </a:p>
          <a:p>
            <a:pPr lvl="2"/>
            <a:r>
              <a:rPr lang="en-US" dirty="0"/>
              <a:t>Work closely with appropriate State agencies, including the Connecticut Institute for Resilience and Climate Adaptation (CIRCA) and the Department of Energy &amp; Environmental Protection (DEEP), to assist in evaluating the projected impacts of climate change and sea level rise;</a:t>
            </a:r>
          </a:p>
          <a:p>
            <a:pPr lvl="2"/>
            <a:r>
              <a:rPr lang="en-US" dirty="0"/>
              <a:t>Engage technical consultants as needed to assist in the execution of this charge;</a:t>
            </a:r>
          </a:p>
          <a:p>
            <a:pPr lvl="2"/>
            <a:r>
              <a:rPr lang="en-US" dirty="0"/>
              <a:t>Conduct an initial public educational event after an initial six (6) month study obligation to understand what challenges the Town of Madison is expected to face;</a:t>
            </a:r>
          </a:p>
          <a:p>
            <a:pPr lvl="2"/>
            <a:r>
              <a:rPr lang="en-US" dirty="0"/>
              <a:t>Within eighteen (18) months, develop a Resiliency Plan for consideration and adoption by the Board of Selectmen;</a:t>
            </a:r>
          </a:p>
          <a:p>
            <a:pPr lvl="2"/>
            <a:r>
              <a:rPr lang="en-US" dirty="0"/>
              <a:t>Upon adoption of the initial Resiliency Plan, propose capital projects for inclusion in the Town’s 5-Year Capital Improvement Program (CIP); </a:t>
            </a:r>
          </a:p>
          <a:p>
            <a:pPr lvl="2"/>
            <a:r>
              <a:rPr lang="en-US" dirty="0"/>
              <a:t>Provide input into the Plan of Conservation and Development (POCD), Hazard Mitigation Plan, and Board of Selectmen Strategic Plan update processes;</a:t>
            </a:r>
          </a:p>
          <a:p>
            <a:pPr lvl="2"/>
            <a:r>
              <a:rPr lang="en-US" dirty="0"/>
              <a:t>Hold at least one public educational event annually, and interface with community stakeholders on an ongoing basis; </a:t>
            </a:r>
          </a:p>
          <a:p>
            <a:pPr lvl="2"/>
            <a:r>
              <a:rPr lang="en-US" dirty="0"/>
              <a:t>Provide ongoing quarterly updates to the Board of Selectmen.</a:t>
            </a:r>
          </a:p>
        </p:txBody>
      </p:sp>
    </p:spTree>
    <p:extLst>
      <p:ext uri="{BB962C8B-B14F-4D97-AF65-F5344CB8AC3E}">
        <p14:creationId xmlns:p14="http://schemas.microsoft.com/office/powerpoint/2010/main" val="2738743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Charge &amp; Structure</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92500" lnSpcReduction="20000"/>
          </a:bodyPr>
          <a:lstStyle/>
          <a:p>
            <a:pPr lvl="0"/>
            <a:r>
              <a:rPr lang="en-US" dirty="0" smtClean="0"/>
              <a:t>Key components of the charge:</a:t>
            </a:r>
          </a:p>
          <a:p>
            <a:pPr lvl="1"/>
            <a:r>
              <a:rPr lang="en-US" dirty="0" smtClean="0"/>
              <a:t>Emphasis on municipal assets, while also including consideration for private septic systems</a:t>
            </a:r>
          </a:p>
          <a:p>
            <a:pPr lvl="2"/>
            <a:r>
              <a:rPr lang="en-US" dirty="0" smtClean="0"/>
              <a:t>Don’t want to elevate a section of road and ignore septic problems due to recurring flooding</a:t>
            </a:r>
          </a:p>
          <a:p>
            <a:pPr lvl="1"/>
            <a:r>
              <a:rPr lang="en-US" dirty="0" smtClean="0"/>
              <a:t>Forming a “new” resiliency plan.</a:t>
            </a:r>
          </a:p>
          <a:p>
            <a:pPr lvl="2"/>
            <a:r>
              <a:rPr lang="en-US" dirty="0" smtClean="0"/>
              <a:t>2016 Coastal Resiliency Plan will be used to form the basis of the plan and will be amended and expanded upon</a:t>
            </a:r>
          </a:p>
          <a:p>
            <a:pPr lvl="2"/>
            <a:r>
              <a:rPr lang="en-US" dirty="0" smtClean="0"/>
              <a:t>Even more emphasis on community involvement in the plan development process</a:t>
            </a:r>
          </a:p>
          <a:p>
            <a:pPr lvl="1"/>
            <a:r>
              <a:rPr lang="en-US" dirty="0" smtClean="0"/>
              <a:t>Focus on coordination with Capital Improvement Plan (CIP), Hazard Mitigation Plan, Plan of Conservation &amp; Development (POCD), and Board of Selectmen Strategic Plans</a:t>
            </a:r>
          </a:p>
          <a:p>
            <a:pPr lvl="1"/>
            <a:r>
              <a:rPr lang="en-US" dirty="0" smtClean="0"/>
              <a:t>Emphasis on ongoing communication to the Board of Selectmen and general public</a:t>
            </a:r>
            <a:endParaRPr lang="en-US" dirty="0"/>
          </a:p>
        </p:txBody>
      </p:sp>
    </p:spTree>
    <p:extLst>
      <p:ext uri="{BB962C8B-B14F-4D97-AF65-F5344CB8AC3E}">
        <p14:creationId xmlns:p14="http://schemas.microsoft.com/office/powerpoint/2010/main" val="2929472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Charge &amp; Structure</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92500" lnSpcReduction="20000"/>
          </a:bodyPr>
          <a:lstStyle/>
          <a:p>
            <a:pPr lvl="0"/>
            <a:r>
              <a:rPr lang="en-US" dirty="0" smtClean="0"/>
              <a:t>Commission Structure:</a:t>
            </a:r>
          </a:p>
          <a:p>
            <a:pPr lvl="1"/>
            <a:r>
              <a:rPr lang="en-US" dirty="0" smtClean="0"/>
              <a:t>Nineteen (19) Members!!!</a:t>
            </a:r>
          </a:p>
          <a:p>
            <a:pPr lvl="2"/>
            <a:r>
              <a:rPr lang="en-US" dirty="0" smtClean="0"/>
              <a:t>Original intention was to have seven (7) members, but the solicitation process resulted in over twenty high-quality candidates.</a:t>
            </a:r>
          </a:p>
          <a:p>
            <a:pPr lvl="1"/>
            <a:r>
              <a:rPr lang="en-US" dirty="0" smtClean="0"/>
              <a:t>7 Executive Committee members and an additional 12 members serving on subcommittees</a:t>
            </a:r>
          </a:p>
          <a:p>
            <a:r>
              <a:rPr lang="en-US" dirty="0" smtClean="0"/>
              <a:t>Three subcommittees</a:t>
            </a:r>
          </a:p>
          <a:p>
            <a:pPr lvl="1"/>
            <a:r>
              <a:rPr lang="en-US" dirty="0" smtClean="0"/>
              <a:t>Technical – will be focused on resiliency solutions</a:t>
            </a:r>
          </a:p>
          <a:p>
            <a:pPr lvl="1"/>
            <a:r>
              <a:rPr lang="en-US" dirty="0" smtClean="0"/>
              <a:t>Communication – will be focused on soliciting input from and disseminating information to the public</a:t>
            </a:r>
          </a:p>
          <a:p>
            <a:pPr lvl="1"/>
            <a:r>
              <a:rPr lang="en-US" dirty="0" smtClean="0"/>
              <a:t>Policy – will be focused on coordinating recommendations with other municipal policies and regulations</a:t>
            </a:r>
          </a:p>
          <a:p>
            <a:r>
              <a:rPr lang="en-US" dirty="0" smtClean="0"/>
              <a:t>Serving as a member of the Commission</a:t>
            </a:r>
          </a:p>
          <a:p>
            <a:pPr lvl="1"/>
            <a:r>
              <a:rPr lang="en-US" dirty="0" smtClean="0"/>
              <a:t>Municipal staff and town residents working together</a:t>
            </a:r>
          </a:p>
        </p:txBody>
      </p:sp>
    </p:spTree>
    <p:extLst>
      <p:ext uri="{BB962C8B-B14F-4D97-AF65-F5344CB8AC3E}">
        <p14:creationId xmlns:p14="http://schemas.microsoft.com/office/powerpoint/2010/main" val="3334534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Where We’re Going</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lnSpcReduction="10000"/>
          </a:bodyPr>
          <a:lstStyle/>
          <a:p>
            <a:pPr lvl="0"/>
            <a:r>
              <a:rPr lang="en-US" dirty="0" smtClean="0"/>
              <a:t>Held the first meeting of the Madison Coastal Resiliency Commission Executive Committee on October 22, 2019</a:t>
            </a:r>
          </a:p>
          <a:p>
            <a:pPr lvl="0"/>
            <a:r>
              <a:rPr lang="en-US" dirty="0" smtClean="0"/>
              <a:t>Convening the entire Commission on November 19, 2019 to get everybody together</a:t>
            </a:r>
          </a:p>
          <a:p>
            <a:pPr lvl="1"/>
            <a:r>
              <a:rPr lang="en-US" dirty="0" smtClean="0"/>
              <a:t>Inviting CIRCA to help reframe the issue and ensure all members are up to speed on the basics</a:t>
            </a:r>
          </a:p>
          <a:p>
            <a:r>
              <a:rPr lang="en-US" dirty="0" smtClean="0"/>
              <a:t>Next steps:</a:t>
            </a:r>
          </a:p>
          <a:p>
            <a:pPr lvl="1"/>
            <a:r>
              <a:rPr lang="en-US" dirty="0" smtClean="0"/>
              <a:t>Determine subcommittee appointments</a:t>
            </a:r>
          </a:p>
          <a:p>
            <a:pPr lvl="1"/>
            <a:r>
              <a:rPr lang="en-US" dirty="0" smtClean="0"/>
              <a:t>Thorough review and evaluation of 2016 Coastal Resiliency Plan</a:t>
            </a:r>
          </a:p>
          <a:p>
            <a:pPr lvl="1"/>
            <a:r>
              <a:rPr lang="en-US" dirty="0" smtClean="0"/>
              <a:t>Determine technical assistance needs</a:t>
            </a:r>
          </a:p>
          <a:p>
            <a:pPr lvl="1"/>
            <a:r>
              <a:rPr lang="en-US" dirty="0" smtClean="0"/>
              <a:t>Formulate budget request for FY 20-21</a:t>
            </a:r>
          </a:p>
        </p:txBody>
      </p:sp>
    </p:spTree>
    <p:extLst>
      <p:ext uri="{BB962C8B-B14F-4D97-AF65-F5344CB8AC3E}">
        <p14:creationId xmlns:p14="http://schemas.microsoft.com/office/powerpoint/2010/main" val="2984207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tx1">
                    <a:lumMod val="75000"/>
                    <a:lumOff val="25000"/>
                  </a:schemeClr>
                </a:solidFill>
                <a:effectLst>
                  <a:outerShdw blurRad="38100" dist="38100" dir="2700000" algn="tl">
                    <a:srgbClr val="000000">
                      <a:alpha val="43137"/>
                    </a:srgbClr>
                  </a:outerShdw>
                </a:effectLst>
                <a:latin typeface="+mn-lt"/>
              </a:rPr>
              <a:t>Presentation Summary</a:t>
            </a:r>
            <a:endParaRPr lang="en-US" sz="48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p:txBody>
          <a:bodyPr anchor="ctr">
            <a:normAutofit/>
          </a:bodyPr>
          <a:lstStyle/>
          <a:p>
            <a:r>
              <a:rPr lang="en-US" sz="4000" dirty="0" smtClean="0"/>
              <a:t>Background</a:t>
            </a:r>
          </a:p>
          <a:p>
            <a:r>
              <a:rPr lang="en-US" sz="4000" dirty="0" smtClean="0"/>
              <a:t>CIRCA Technical Assistance Meeting</a:t>
            </a:r>
          </a:p>
          <a:p>
            <a:r>
              <a:rPr lang="en-US" sz="4000" dirty="0" smtClean="0"/>
              <a:t>Process Leading to Commission Formation</a:t>
            </a:r>
          </a:p>
          <a:p>
            <a:r>
              <a:rPr lang="en-US" sz="4000" dirty="0" smtClean="0"/>
              <a:t>Commission Charge &amp; Structure</a:t>
            </a:r>
          </a:p>
          <a:p>
            <a:r>
              <a:rPr lang="en-US" sz="4000" dirty="0" smtClean="0"/>
              <a:t>Where We’re </a:t>
            </a:r>
            <a:r>
              <a:rPr lang="en-US" sz="4000" dirty="0"/>
              <a:t>G</a:t>
            </a:r>
            <a:r>
              <a:rPr lang="en-US" sz="4000" dirty="0" smtClean="0"/>
              <a:t>oing</a:t>
            </a:r>
          </a:p>
        </p:txBody>
      </p:sp>
    </p:spTree>
    <p:extLst>
      <p:ext uri="{BB962C8B-B14F-4D97-AF65-F5344CB8AC3E}">
        <p14:creationId xmlns:p14="http://schemas.microsoft.com/office/powerpoint/2010/main" val="2041845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tx1">
                    <a:lumMod val="75000"/>
                    <a:lumOff val="25000"/>
                  </a:schemeClr>
                </a:solidFill>
                <a:effectLst>
                  <a:outerShdw blurRad="38100" dist="38100" dir="2700000" algn="tl">
                    <a:srgbClr val="000000">
                      <a:alpha val="43137"/>
                    </a:srgbClr>
                  </a:outerShdw>
                </a:effectLst>
                <a:latin typeface="+mn-lt"/>
              </a:rPr>
              <a:t>Background</a:t>
            </a:r>
            <a:endParaRPr lang="en-US" sz="48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p:txBody>
          <a:bodyPr anchor="ctr">
            <a:normAutofit fontScale="92500" lnSpcReduction="20000"/>
          </a:bodyPr>
          <a:lstStyle/>
          <a:p>
            <a:r>
              <a:rPr lang="en-US" sz="4000" dirty="0"/>
              <a:t>David </a:t>
            </a:r>
            <a:r>
              <a:rPr lang="en-US" sz="4000" dirty="0" smtClean="0"/>
              <a:t>Anderson, AICP</a:t>
            </a:r>
            <a:endParaRPr lang="en-US" sz="4000" dirty="0"/>
          </a:p>
          <a:p>
            <a:pPr lvl="1"/>
            <a:r>
              <a:rPr lang="en-US" sz="3500" dirty="0"/>
              <a:t>Director of Planning &amp; Economic Development for the Town of Madison since 2012</a:t>
            </a:r>
          </a:p>
          <a:p>
            <a:pPr lvl="1"/>
            <a:r>
              <a:rPr lang="en-US" sz="3500" dirty="0"/>
              <a:t>Former Planning and Zoning Administrator for the Town of East Haven from 2008-2012</a:t>
            </a:r>
          </a:p>
          <a:p>
            <a:pPr lvl="1"/>
            <a:r>
              <a:rPr lang="en-US" sz="3500" dirty="0"/>
              <a:t>In East Haven for Tropical Storm Irene and in Madison for Superstorm Sandy</a:t>
            </a:r>
          </a:p>
          <a:p>
            <a:r>
              <a:rPr lang="en-US" sz="4000" dirty="0" smtClean="0"/>
              <a:t>Tom Banisch</a:t>
            </a:r>
          </a:p>
          <a:p>
            <a:pPr lvl="1"/>
            <a:r>
              <a:rPr lang="en-US" sz="3500" dirty="0" smtClean="0"/>
              <a:t>Madison First Selectman since 2015</a:t>
            </a:r>
          </a:p>
        </p:txBody>
      </p:sp>
    </p:spTree>
    <p:extLst>
      <p:ext uri="{BB962C8B-B14F-4D97-AF65-F5344CB8AC3E}">
        <p14:creationId xmlns:p14="http://schemas.microsoft.com/office/powerpoint/2010/main" val="1345916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tx1">
                    <a:lumMod val="75000"/>
                    <a:lumOff val="25000"/>
                  </a:schemeClr>
                </a:solidFill>
                <a:effectLst>
                  <a:outerShdw blurRad="38100" dist="38100" dir="2700000" algn="tl">
                    <a:srgbClr val="000000">
                      <a:alpha val="43137"/>
                    </a:srgbClr>
                  </a:outerShdw>
                </a:effectLst>
                <a:latin typeface="+mn-lt"/>
              </a:rPr>
              <a:t>Background</a:t>
            </a:r>
            <a:endParaRPr lang="en-US" sz="48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85000" lnSpcReduction="20000"/>
          </a:bodyPr>
          <a:lstStyle/>
          <a:p>
            <a:r>
              <a:rPr lang="en-US" sz="3100" dirty="0" smtClean="0"/>
              <a:t>Madison received a grant under the Community Development Block Grant Disaster Recovery Program (CDBG-DR) for coastal resilience planning in Branford, Milford, and Madison.</a:t>
            </a:r>
          </a:p>
          <a:p>
            <a:r>
              <a:rPr lang="en-US" sz="3100" dirty="0" smtClean="0"/>
              <a:t>Worked with </a:t>
            </a:r>
            <a:r>
              <a:rPr lang="en-US" sz="3100" dirty="0" err="1" smtClean="0"/>
              <a:t>Milone</a:t>
            </a:r>
            <a:r>
              <a:rPr lang="en-US" sz="3100" dirty="0" smtClean="0"/>
              <a:t> &amp; </a:t>
            </a:r>
            <a:r>
              <a:rPr lang="en-US" sz="3100" dirty="0" err="1" smtClean="0"/>
              <a:t>MacBroom</a:t>
            </a:r>
            <a:r>
              <a:rPr lang="en-US" sz="3100" dirty="0" smtClean="0"/>
              <a:t> to develop the Town of Madison Coastal Resilience Plan, which was adopted in June 2016.</a:t>
            </a:r>
          </a:p>
          <a:p>
            <a:r>
              <a:rPr lang="en-US" sz="3100" dirty="0" smtClean="0"/>
              <a:t>Other plans:</a:t>
            </a:r>
          </a:p>
          <a:p>
            <a:pPr lvl="1"/>
            <a:r>
              <a:rPr lang="en-US" sz="2600" dirty="0" smtClean="0"/>
              <a:t>SCRCOG Multi-Jurisdiction Hazard Mitigation Plan</a:t>
            </a:r>
          </a:p>
          <a:p>
            <a:pPr lvl="1"/>
            <a:r>
              <a:rPr lang="en-US" sz="2600" dirty="0" smtClean="0"/>
              <a:t>Regional Framework for Coastal Resilience</a:t>
            </a:r>
          </a:p>
          <a:p>
            <a:pPr lvl="1"/>
            <a:r>
              <a:rPr lang="en-US" sz="2600" dirty="0" smtClean="0"/>
              <a:t>Plan of Conservation &amp; Development</a:t>
            </a:r>
          </a:p>
          <a:p>
            <a:r>
              <a:rPr lang="en-US" sz="3100" dirty="0" smtClean="0"/>
              <a:t>Excellent planning documents, but recommendations within the plans were not being implemented</a:t>
            </a:r>
            <a:endParaRPr lang="en-US" sz="4000" dirty="0" smtClean="0"/>
          </a:p>
        </p:txBody>
      </p:sp>
    </p:spTree>
    <p:extLst>
      <p:ext uri="{BB962C8B-B14F-4D97-AF65-F5344CB8AC3E}">
        <p14:creationId xmlns:p14="http://schemas.microsoft.com/office/powerpoint/2010/main" val="9166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chemeClr val="tx1">
                    <a:lumMod val="75000"/>
                    <a:lumOff val="25000"/>
                  </a:schemeClr>
                </a:solidFill>
                <a:effectLst>
                  <a:outerShdw blurRad="38100" dist="38100" dir="2700000" algn="tl">
                    <a:srgbClr val="000000">
                      <a:alpha val="43137"/>
                    </a:srgbClr>
                  </a:outerShdw>
                </a:effectLst>
                <a:latin typeface="+mn-lt"/>
              </a:rPr>
              <a:t>Background</a:t>
            </a:r>
            <a:endParaRPr lang="en-US" sz="48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fontScale="92500" lnSpcReduction="20000"/>
          </a:bodyPr>
          <a:lstStyle/>
          <a:p>
            <a:r>
              <a:rPr lang="en-US" sz="2800" dirty="0" smtClean="0"/>
              <a:t>Experiencing more frequent flooding from routine, non-storm related events.</a:t>
            </a:r>
          </a:p>
          <a:p>
            <a:r>
              <a:rPr lang="en-US" sz="2800" dirty="0" smtClean="0"/>
              <a:t>Planning &amp; Zoning Commission (PZC) amended regulations to ease the process for existing homes to be raised up to two feet above the Base Flood Elevation (BFE)</a:t>
            </a:r>
          </a:p>
          <a:p>
            <a:r>
              <a:rPr lang="en-US" sz="2800" dirty="0" smtClean="0"/>
              <a:t>PZC recommended the Board of Selectmen amend the Flood &amp; Erosion Control Ordinance to require a look-back period for the substantial improvement calculation and to require first floor elevations of two feet above BFE</a:t>
            </a:r>
          </a:p>
          <a:p>
            <a:r>
              <a:rPr lang="en-US" sz="2800" dirty="0" smtClean="0"/>
              <a:t>Board of Selectmen requested a presentation on the anticipated impacts of sea level rise and we contacted CIRCA to assist us.</a:t>
            </a:r>
            <a:endParaRPr lang="en-US" sz="4000" dirty="0" smtClean="0"/>
          </a:p>
        </p:txBody>
      </p:sp>
    </p:spTree>
    <p:extLst>
      <p:ext uri="{BB962C8B-B14F-4D97-AF65-F5344CB8AC3E}">
        <p14:creationId xmlns:p14="http://schemas.microsoft.com/office/powerpoint/2010/main" val="2662528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CIRCA Technical Assistance Meeting</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lnSpcReduction="10000"/>
          </a:bodyPr>
          <a:lstStyle/>
          <a:p>
            <a:endParaRPr lang="en-US" sz="2800" dirty="0" smtClean="0"/>
          </a:p>
          <a:p>
            <a:r>
              <a:rPr lang="en-US" sz="2800" dirty="0" smtClean="0"/>
              <a:t>Preparing for a successful meeting:</a:t>
            </a:r>
          </a:p>
          <a:p>
            <a:pPr lvl="1"/>
            <a:r>
              <a:rPr lang="en-US" sz="2300" dirty="0" smtClean="0"/>
              <a:t>Get the decision makers all in the same room</a:t>
            </a:r>
          </a:p>
          <a:p>
            <a:pPr lvl="2"/>
            <a:r>
              <a:rPr lang="en-US" sz="2100" dirty="0" smtClean="0"/>
              <a:t>Joint meeting of the Planning &amp; Zoning Commission and Board of Selectmen, State Representative and State Senator participation, and public outreach to get people there.</a:t>
            </a:r>
          </a:p>
          <a:p>
            <a:pPr lvl="1"/>
            <a:r>
              <a:rPr lang="en-US" sz="2300" dirty="0" smtClean="0"/>
              <a:t>Bring the issue home</a:t>
            </a:r>
          </a:p>
          <a:p>
            <a:pPr lvl="2"/>
            <a:r>
              <a:rPr lang="en-US" sz="2100" dirty="0" smtClean="0"/>
              <a:t>Worked with CIRCA to develop specific examples of areas in Madison that will be impacted by sea level rise</a:t>
            </a:r>
          </a:p>
          <a:p>
            <a:pPr lvl="1"/>
            <a:r>
              <a:rPr lang="en-US" sz="2500" dirty="0" smtClean="0"/>
              <a:t>Get press </a:t>
            </a:r>
            <a:r>
              <a:rPr lang="en-US" sz="2500" dirty="0"/>
              <a:t>c</a:t>
            </a:r>
            <a:r>
              <a:rPr lang="en-US" sz="2500" dirty="0" smtClean="0"/>
              <a:t>overage</a:t>
            </a:r>
          </a:p>
          <a:p>
            <a:pPr lvl="2"/>
            <a:r>
              <a:rPr lang="en-US" sz="2300" dirty="0" smtClean="0"/>
              <a:t>The Madison Technical Assistance Meeting was covered by the local newspaper and filmed for public television</a:t>
            </a:r>
          </a:p>
          <a:p>
            <a:pPr lvl="1"/>
            <a:endParaRPr lang="en-US" sz="2300" dirty="0" smtClean="0"/>
          </a:p>
          <a:p>
            <a:pPr lvl="1"/>
            <a:endParaRPr lang="en-US" sz="2300" dirty="0" smtClean="0"/>
          </a:p>
          <a:p>
            <a:pPr lvl="1"/>
            <a:endParaRPr lang="en-US" sz="2300" dirty="0" smtClean="0"/>
          </a:p>
        </p:txBody>
      </p:sp>
    </p:spTree>
    <p:extLst>
      <p:ext uri="{BB962C8B-B14F-4D97-AF65-F5344CB8AC3E}">
        <p14:creationId xmlns:p14="http://schemas.microsoft.com/office/powerpoint/2010/main" val="3635939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CIRCA Technical Assistance Meeting</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pPr marL="274320" lvl="1" indent="0">
              <a:buNone/>
            </a:pPr>
            <a:endParaRPr lang="en-US" sz="2300" dirty="0" smtClean="0"/>
          </a:p>
          <a:p>
            <a:pPr lvl="1"/>
            <a:endParaRPr lang="en-US" sz="2300" dirty="0" smtClean="0"/>
          </a:p>
          <a:p>
            <a:pPr lvl="1"/>
            <a:endParaRPr lang="en-US" sz="23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7315200" cy="4632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4745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CIRCA Technical Assistance Meeting</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endParaRPr lang="en-US" sz="2800" dirty="0" smtClean="0"/>
          </a:p>
          <a:p>
            <a:r>
              <a:rPr lang="en-US" sz="2800" dirty="0" smtClean="0"/>
              <a:t>Key take-away points from the Madison meeting:</a:t>
            </a:r>
          </a:p>
          <a:p>
            <a:pPr lvl="1"/>
            <a:r>
              <a:rPr lang="en-US" sz="2300" dirty="0" smtClean="0"/>
              <a:t>Present problems and solutions under a manageable framework</a:t>
            </a:r>
          </a:p>
          <a:p>
            <a:pPr lvl="2"/>
            <a:r>
              <a:rPr lang="en-US" dirty="0" smtClean="0"/>
              <a:t>Zones of Shared Risk Concept (neighborhood level)</a:t>
            </a:r>
          </a:p>
          <a:p>
            <a:pPr lvl="1"/>
            <a:r>
              <a:rPr lang="en-US" dirty="0" smtClean="0"/>
              <a:t>Explain the science, but move beyond it</a:t>
            </a:r>
          </a:p>
          <a:p>
            <a:pPr lvl="2"/>
            <a:r>
              <a:rPr lang="en-US" dirty="0" smtClean="0"/>
              <a:t>People can get hung up on whether 50cm by 2050 is really going to happen. Public Act 18-82 requires municipalities to plan for that possibility. Leaning on PA 18-82 can help get over the hurdle of those questioning the science.</a:t>
            </a:r>
          </a:p>
          <a:p>
            <a:pPr lvl="1"/>
            <a:r>
              <a:rPr lang="en-US" dirty="0" smtClean="0"/>
              <a:t>Have a next step identified for discussion at the end of the meeting</a:t>
            </a:r>
          </a:p>
          <a:p>
            <a:pPr lvl="2"/>
            <a:r>
              <a:rPr lang="en-US" dirty="0" smtClean="0"/>
              <a:t>Madison moved towards establishing a Coastal Resiliency Commission, but other municipalities may pursue a different outcome.</a:t>
            </a:r>
          </a:p>
          <a:p>
            <a:pPr lvl="1"/>
            <a:endParaRPr lang="en-US" dirty="0" smtClean="0"/>
          </a:p>
          <a:p>
            <a:pPr lvl="1"/>
            <a:endParaRPr lang="en-US" sz="2300" dirty="0" smtClean="0"/>
          </a:p>
          <a:p>
            <a:pPr lvl="1"/>
            <a:endParaRPr lang="en-US" sz="2300" dirty="0" smtClean="0"/>
          </a:p>
        </p:txBody>
      </p:sp>
    </p:spTree>
    <p:extLst>
      <p:ext uri="{BB962C8B-B14F-4D97-AF65-F5344CB8AC3E}">
        <p14:creationId xmlns:p14="http://schemas.microsoft.com/office/powerpoint/2010/main" val="201738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lumMod val="75000"/>
                    <a:lumOff val="25000"/>
                  </a:schemeClr>
                </a:solidFill>
                <a:effectLst>
                  <a:outerShdw blurRad="38100" dist="38100" dir="2700000" algn="tl">
                    <a:srgbClr val="000000">
                      <a:alpha val="43137"/>
                    </a:srgbClr>
                  </a:outerShdw>
                </a:effectLst>
                <a:latin typeface="+mn-lt"/>
              </a:rPr>
              <a:t>Commission Formation</a:t>
            </a:r>
            <a:endParaRPr lang="en-US" sz="4400" b="1" dirty="0">
              <a:solidFill>
                <a:schemeClr val="tx1">
                  <a:lumMod val="75000"/>
                  <a:lumOff val="25000"/>
                </a:schemeClr>
              </a:solidFill>
              <a:effectLst>
                <a:outerShdw blurRad="38100" dist="38100" dir="2700000" algn="tl">
                  <a:srgbClr val="000000">
                    <a:alpha val="43137"/>
                  </a:srgbClr>
                </a:outerShdw>
              </a:effectLst>
              <a:latin typeface="+mn-lt"/>
            </a:endParaRPr>
          </a:p>
        </p:txBody>
      </p:sp>
      <p:sp>
        <p:nvSpPr>
          <p:cNvPr id="3" name="Date Placeholder 2"/>
          <p:cNvSpPr>
            <a:spLocks noGrp="1"/>
          </p:cNvSpPr>
          <p:nvPr>
            <p:ph type="dt" sz="half" idx="10"/>
          </p:nvPr>
        </p:nvSpPr>
        <p:spPr/>
        <p:txBody>
          <a:bodyPr/>
          <a:lstStyle/>
          <a:p>
            <a:r>
              <a:rPr lang="en-US" dirty="0" smtClean="0"/>
              <a:t>10/31/2019</a:t>
            </a:r>
          </a:p>
        </p:txBody>
      </p:sp>
      <p:sp>
        <p:nvSpPr>
          <p:cNvPr id="4" name="Footer Placeholder 3"/>
          <p:cNvSpPr>
            <a:spLocks noGrp="1"/>
          </p:cNvSpPr>
          <p:nvPr>
            <p:ph type="ftr" sz="quarter" idx="11"/>
          </p:nvPr>
        </p:nvSpPr>
        <p:spPr/>
        <p:txBody>
          <a:bodyPr/>
          <a:lstStyle/>
          <a:p>
            <a:r>
              <a:rPr lang="en-US" dirty="0" smtClean="0"/>
              <a:t>Madison Coastal Resiliency Commission</a:t>
            </a:r>
            <a:endParaRPr lang="en-US" dirty="0"/>
          </a:p>
        </p:txBody>
      </p:sp>
      <p:sp>
        <p:nvSpPr>
          <p:cNvPr id="5" name="Content Placeholder 4"/>
          <p:cNvSpPr>
            <a:spLocks noGrp="1"/>
          </p:cNvSpPr>
          <p:nvPr>
            <p:ph sz="quarter" idx="1"/>
          </p:nvPr>
        </p:nvSpPr>
        <p:spPr>
          <a:xfrm>
            <a:off x="304800" y="1676400"/>
            <a:ext cx="8503920" cy="4572000"/>
          </a:xfrm>
        </p:spPr>
        <p:txBody>
          <a:bodyPr anchor="ctr">
            <a:normAutofit/>
          </a:bodyPr>
          <a:lstStyle/>
          <a:p>
            <a:endParaRPr lang="en-US" sz="2800" dirty="0" smtClean="0"/>
          </a:p>
          <a:p>
            <a:r>
              <a:rPr lang="en-US" sz="2800" dirty="0" smtClean="0"/>
              <a:t>Key Factors Leading to Commission Formation:</a:t>
            </a:r>
          </a:p>
          <a:p>
            <a:pPr lvl="1"/>
            <a:r>
              <a:rPr lang="en-US" dirty="0" smtClean="0"/>
              <a:t>Plans were sitting on the shelf and not being implemented</a:t>
            </a:r>
          </a:p>
          <a:p>
            <a:pPr lvl="1"/>
            <a:r>
              <a:rPr lang="en-US" dirty="0" smtClean="0"/>
              <a:t>The existing board and commission structure did not allow for sufficient focus on the issue – busy doing other things</a:t>
            </a:r>
          </a:p>
          <a:p>
            <a:pPr lvl="1"/>
            <a:r>
              <a:rPr lang="en-US" dirty="0" smtClean="0"/>
              <a:t>Establishing a new commission elevated the dialogue around the issue and created a greater sense of community awareness</a:t>
            </a:r>
          </a:p>
          <a:p>
            <a:pPr lvl="1"/>
            <a:r>
              <a:rPr lang="en-US" dirty="0" smtClean="0"/>
              <a:t>Multiple residents expressed interest in helping out</a:t>
            </a:r>
          </a:p>
          <a:p>
            <a:pPr lvl="1"/>
            <a:endParaRPr lang="en-US" sz="2300" dirty="0" smtClean="0"/>
          </a:p>
          <a:p>
            <a:pPr lvl="1"/>
            <a:endParaRPr lang="en-US" sz="2300" dirty="0" smtClean="0"/>
          </a:p>
        </p:txBody>
      </p:sp>
    </p:spTree>
    <p:extLst>
      <p:ext uri="{BB962C8B-B14F-4D97-AF65-F5344CB8AC3E}">
        <p14:creationId xmlns:p14="http://schemas.microsoft.com/office/powerpoint/2010/main" val="2979652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OWN">
      <a:dk1>
        <a:sysClr val="windowText" lastClr="000000"/>
      </a:dk1>
      <a:lt1>
        <a:sysClr val="window" lastClr="FFFFFF"/>
      </a:lt1>
      <a:dk2>
        <a:srgbClr val="323543"/>
      </a:dk2>
      <a:lt2>
        <a:srgbClr val="C5D1D7"/>
      </a:lt2>
      <a:accent1>
        <a:srgbClr val="7FA3A5"/>
      </a:accent1>
      <a:accent2>
        <a:srgbClr val="7F7F7F"/>
      </a:accent2>
      <a:accent3>
        <a:srgbClr val="A99C94"/>
      </a:accent3>
      <a:accent4>
        <a:srgbClr val="8C7B70"/>
      </a:accent4>
      <a:accent5>
        <a:srgbClr val="8FB08C"/>
      </a:accent5>
      <a:accent6>
        <a:srgbClr val="D19049"/>
      </a:accent6>
      <a:hlink>
        <a:srgbClr val="00A3D6"/>
      </a:hlink>
      <a:folHlink>
        <a:srgbClr val="694F07"/>
      </a:folHlink>
    </a:clrScheme>
    <a:fontScheme name="TOWN">
      <a:majorFont>
        <a:latin typeface="Calibri"/>
        <a:ea typeface=""/>
        <a:cs typeface=""/>
      </a:majorFont>
      <a:minorFont>
        <a:latin typeface="Calibri"/>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4293</TotalTime>
  <Words>1342</Words>
  <Application>Microsoft Office PowerPoint</Application>
  <PresentationFormat>On-screen Show (4:3)</PresentationFormat>
  <Paragraphs>163</Paragraphs>
  <Slides>19</Slides>
  <Notes>0</Notes>
  <HiddenSlides>0</HiddenSlides>
  <MMClips>0</MMClips>
  <ScaleCrop>false</ScaleCrop>
  <HeadingPairs>
    <vt:vector size="6" baseType="variant">
      <vt:variant>
        <vt:lpstr>Theme</vt:lpstr>
      </vt:variant>
      <vt:variant>
        <vt:i4>1</vt:i4>
      </vt:variant>
      <vt:variant>
        <vt:lpstr>Slide Titles</vt:lpstr>
      </vt:variant>
      <vt:variant>
        <vt:i4>19</vt:i4>
      </vt:variant>
      <vt:variant>
        <vt:lpstr>Custom Shows</vt:lpstr>
      </vt:variant>
      <vt:variant>
        <vt:i4>2</vt:i4>
      </vt:variant>
    </vt:vector>
  </HeadingPairs>
  <TitlesOfParts>
    <vt:vector size="22" baseType="lpstr">
      <vt:lpstr>Civic</vt:lpstr>
      <vt:lpstr>Madison                 Connecticut</vt:lpstr>
      <vt:lpstr>Presentation Summary</vt:lpstr>
      <vt:lpstr>Background</vt:lpstr>
      <vt:lpstr>Background</vt:lpstr>
      <vt:lpstr>Background</vt:lpstr>
      <vt:lpstr>CIRCA Technical Assistance Meeting</vt:lpstr>
      <vt:lpstr>CIRCA Technical Assistance Meeting</vt:lpstr>
      <vt:lpstr>CIRCA Technical Assistance Meeting</vt:lpstr>
      <vt:lpstr>Commission Formation</vt:lpstr>
      <vt:lpstr>Commission Formation</vt:lpstr>
      <vt:lpstr>Commission Formation</vt:lpstr>
      <vt:lpstr>Commission Formation</vt:lpstr>
      <vt:lpstr>Commission Formation</vt:lpstr>
      <vt:lpstr>Commission Formation</vt:lpstr>
      <vt:lpstr>Commission Charge &amp; Structure</vt:lpstr>
      <vt:lpstr>Commission Charge &amp; Structure</vt:lpstr>
      <vt:lpstr>Commission Charge &amp; Structure</vt:lpstr>
      <vt:lpstr>Commission Charge &amp; Structure</vt:lpstr>
      <vt:lpstr>Where We’re Going</vt:lpstr>
      <vt:lpstr>streets and roads</vt:lpstr>
      <vt:lpstr>West Wharf</vt:lpstr>
    </vt:vector>
  </TitlesOfParts>
  <Company>Town of 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Boland, Rita</dc:creator>
  <cp:lastModifiedBy>Madison</cp:lastModifiedBy>
  <cp:revision>265</cp:revision>
  <cp:lastPrinted>2019-01-24T19:01:26Z</cp:lastPrinted>
  <dcterms:created xsi:type="dcterms:W3CDTF">2012-01-12T19:31:23Z</dcterms:created>
  <dcterms:modified xsi:type="dcterms:W3CDTF">2019-10-30T19:39:06Z</dcterms:modified>
</cp:coreProperties>
</file>