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3" r:id="rId2"/>
    <p:sldId id="333" r:id="rId3"/>
    <p:sldId id="340" r:id="rId4"/>
    <p:sldId id="339" r:id="rId5"/>
    <p:sldId id="562" r:id="rId6"/>
    <p:sldId id="465" r:id="rId7"/>
    <p:sldId id="581" r:id="rId8"/>
    <p:sldId id="1650" r:id="rId9"/>
    <p:sldId id="1655" r:id="rId10"/>
    <p:sldId id="1656" r:id="rId11"/>
    <p:sldId id="572" r:id="rId12"/>
    <p:sldId id="341" r:id="rId13"/>
    <p:sldId id="343" r:id="rId14"/>
    <p:sldId id="1659" r:id="rId15"/>
    <p:sldId id="1660" r:id="rId16"/>
    <p:sldId id="16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4" autoAdjust="0"/>
    <p:restoredTop sz="80775" autoAdjust="0"/>
  </p:normalViewPr>
  <p:slideViewPr>
    <p:cSldViewPr snapToGrid="0">
      <p:cViewPr varScale="1">
        <p:scale>
          <a:sx n="65" d="100"/>
          <a:sy n="65" d="100"/>
        </p:scale>
        <p:origin x="8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F76DF-163E-4739-BEAE-A6E3BD2D5A53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01061-803F-44AE-920B-3BDCAB2D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3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ga.ct.gov/asp/cgabillstatus/cgabillstatus.asp?selBillType=Bill&amp;which_year=2018&amp;bill_num=7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123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These changes will have a big impact on Flood risk and Heat Stress.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uncertainty in these projections at 2050 is not large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Increases will continue after 2050</a:t>
            </a:r>
          </a:p>
          <a:p>
            <a:r>
              <a:rPr lang="en-US" dirty="0">
                <a:solidFill>
                  <a:schemeClr val="tx1"/>
                </a:solidFill>
              </a:rPr>
              <a:t>Hurricanes in CT are already, potentially, devastating and extremely expensive</a:t>
            </a:r>
          </a:p>
          <a:p>
            <a:pPr lvl="1"/>
            <a:r>
              <a:rPr lang="en-US" dirty="0"/>
              <a:t>$675 billion in assets insured and at risk of hurricane damage on the CT coast as of 2017. 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01061-803F-44AE-920B-3BDCAB2D0B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21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Chronic/nuisance/tidal Flooding will also increase</a:t>
            </a:r>
          </a:p>
          <a:p>
            <a:pPr lvl="1"/>
            <a:r>
              <a:rPr lang="en-US" dirty="0"/>
              <a:t>Town and State roads are already experiencing this  </a:t>
            </a:r>
          </a:p>
          <a:p>
            <a:r>
              <a:rPr lang="en-US" dirty="0">
                <a:solidFill>
                  <a:schemeClr val="tx1"/>
                </a:solidFill>
              </a:rPr>
              <a:t>Sea level rise will increase the cost of living on the shoreline.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State’s strategy has been to reduce exposure by protecting critical infrastructure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Ensuring evacuation routes and Disaster Recovery Planning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Discouraging intensification of development in the (FEMA) flood plain </a:t>
            </a:r>
          </a:p>
          <a:p>
            <a:pPr lvl="1"/>
            <a:r>
              <a:rPr lang="en-US" dirty="0">
                <a:solidFill>
                  <a:schemeClr val="tx1"/>
                </a:solidFill>
                <a:hlinkClick r:id="rId3"/>
              </a:rPr>
              <a:t>Public Act 18-82</a:t>
            </a:r>
            <a:r>
              <a:rPr lang="en-US" dirty="0">
                <a:solidFill>
                  <a:schemeClr val="tx1"/>
                </a:solidFill>
              </a:rPr>
              <a:t> requires sea level rise to be included in planning by towns and agencies with the sea level projection updated at least every 10 years.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FEMA estimate reducing risk exposure has a high (4 to 1) return on investment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01061-803F-44AE-920B-3BDCAB2D0B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45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US" sz="1200" dirty="0"/>
              <a:t>https://iopscience.iop.org/article/10.1088/1748-9326/aabb32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en-US" sz="120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US" sz="1200" dirty="0"/>
              <a:t>https://www.businessinsider.com/sea-level-rise-high-tides-sunny-day-flooding-coastal-cities-2018-4#san-francisco-california-many-places-havent-seen-dramatic-flooding-yet-but-high-tides-combined-with-recent-weather-show-how-quickly-waters-can-spill-over-the-walls-11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96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3838" lvl="0" indent="-223838" algn="l" defTabSz="457200" rtl="0" eaLnBrk="1" latinLnBrk="0" hangingPunct="1">
              <a:buFont typeface="Arial" pitchFamily="34" charset="0"/>
              <a:buChar char="•"/>
            </a:pPr>
            <a:r>
              <a:rPr lang="en-US" sz="16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CGS</a:t>
            </a:r>
            <a:r>
              <a: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25-</a:t>
            </a:r>
            <a:r>
              <a:rPr lang="en-US" sz="16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68o</a:t>
            </a:r>
            <a:r>
              <a: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requires UConn to Update 2012 NOAA Projections Every 10 years to reflect the unique conditions of Long Island Sound</a:t>
            </a:r>
          </a:p>
          <a:p>
            <a:pPr marL="223838" lvl="0" indent="-223838" algn="l" defTabSz="457200" rtl="0" eaLnBrk="1" latinLnBrk="0" hangingPunct="1">
              <a:buFont typeface="Arial" pitchFamily="34" charset="0"/>
              <a:buChar char="•"/>
            </a:pPr>
            <a:r>
              <a:rPr lang="en-US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Unfortunately, no statutory imperative to USE the UConn updates</a:t>
            </a:r>
          </a:p>
        </p:txBody>
      </p:sp>
    </p:spTree>
    <p:extLst>
      <p:ext uri="{BB962C8B-B14F-4D97-AF65-F5344CB8AC3E}">
        <p14:creationId xmlns:p14="http://schemas.microsoft.com/office/powerpoint/2010/main" val="1646930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7500" lnSpcReduction="20000"/>
          </a:bodyPr>
          <a:lstStyle/>
          <a:p>
            <a:pPr>
              <a:buFont typeface="Arial" pitchFamily="34" charset="0"/>
              <a:buNone/>
            </a:pPr>
            <a:r>
              <a:rPr lang="en-US" sz="1600" b="1" dirty="0">
                <a:latin typeface="Times New Roman" charset="0"/>
              </a:rPr>
              <a:t>Policy Implication 2 &amp; 3</a:t>
            </a:r>
            <a:r>
              <a:rPr lang="en-US" sz="1600" b="1" baseline="0" dirty="0">
                <a:latin typeface="Times New Roman" charset="0"/>
              </a:rPr>
              <a:t>  - </a:t>
            </a:r>
            <a:r>
              <a:rPr lang="en-US" sz="1600" b="0" baseline="0" dirty="0">
                <a:latin typeface="Times New Roman" charset="0"/>
              </a:rPr>
              <a:t>2: </a:t>
            </a:r>
            <a:r>
              <a:rPr lang="en-US" sz="1600" dirty="0">
                <a:latin typeface="Times New Roman" charset="0"/>
              </a:rPr>
              <a:t>East-west</a:t>
            </a:r>
            <a:r>
              <a:rPr lang="en-US" sz="1600" baseline="0" dirty="0">
                <a:latin typeface="Times New Roman" charset="0"/>
              </a:rPr>
              <a:t> differences  3: Storms not slow inundation</a:t>
            </a:r>
            <a:endParaRPr lang="en-US" sz="1600" dirty="0">
              <a:latin typeface="+mn-lt"/>
            </a:endParaRPr>
          </a:p>
          <a:p>
            <a:pPr marL="285750" indent="-285750" algn="l" defTabSz="457200" rtl="0" eaLnBrk="1" latinLnBrk="0" hangingPunct="1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lines depict the intersection of an increase in flood risk for a given sea level rise</a:t>
            </a:r>
          </a:p>
          <a:p>
            <a:pPr marL="285750" indent="-285750" algn="l" defTabSz="457200" rtl="0" eaLnBrk="1" latinLnBrk="0" hangingPunct="1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Note that at 0.5 meters – one foot eight inches – western sound has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4X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return rate, eastern sound has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8X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return rate</a:t>
            </a:r>
          </a:p>
          <a:p>
            <a:pPr marL="285750" indent="-285750" algn="l" defTabSz="457200" rtl="0" eaLnBrk="1" latinLnBrk="0" hangingPunct="1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depicted on the graph, any given increase in sea level rise will increase the risk of flooding to a given elevation, and that increase will be greater in the east sound than it will be in the west.  </a:t>
            </a:r>
          </a:p>
          <a:p>
            <a:pPr marL="285750" indent="-285750" algn="l" defTabSz="457200" rtl="0" eaLnBrk="1" latinLnBrk="0" hangingPunct="1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Current 100 year flood levels return every</a:t>
            </a:r>
          </a:p>
          <a:p>
            <a:pPr marL="742950" lvl="2" indent="-285750" algn="l" defTabSz="457200" rtl="0" eaLnBrk="1" latinLnBrk="0" hangingPunct="1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 Years in Western Sound –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4x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often</a:t>
            </a:r>
            <a:r>
              <a:rPr 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4% </a:t>
            </a:r>
            <a:r>
              <a:rPr lang="en-US" sz="1600" baseline="0" dirty="0">
                <a:latin typeface="Times New Roman" charset="0"/>
              </a:rPr>
              <a:t>annual chance flood </a:t>
            </a: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742950" lvl="2" indent="-285750" algn="l" defTabSz="457200" rtl="0" eaLnBrk="1" latinLnBrk="0" hangingPunct="1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12.5 years in Eastern Sound –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8x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often or 8% </a:t>
            </a:r>
            <a:r>
              <a:rPr lang="en-US" sz="1600" baseline="0" dirty="0">
                <a:latin typeface="Times New Roman" charset="0"/>
              </a:rPr>
              <a:t>annual chance flood </a:t>
            </a: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err="1">
                <a:latin typeface="+mn-lt"/>
              </a:rPr>
              <a:t>SLR</a:t>
            </a:r>
            <a:r>
              <a:rPr lang="en-US" sz="1600" b="1" dirty="0">
                <a:latin typeface="+mn-lt"/>
              </a:rPr>
              <a:t> WILL HAVE A GREATER ADVERSE IMPACT OF EASTERN SHORELINE TOWNS THAN ON WESTERN SHORELINE TOWNS</a:t>
            </a:r>
          </a:p>
          <a:p>
            <a:pPr>
              <a:buFont typeface="Arial" pitchFamily="34" charset="0"/>
              <a:buChar char="•"/>
            </a:pPr>
            <a:endParaRPr lang="en-US" sz="1600" b="1" dirty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>
                <a:latin typeface="+mn-lt"/>
              </a:rPr>
              <a:t>Easiest Explanation for this effect: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="0" dirty="0">
                <a:latin typeface="+mn-lt"/>
              </a:rPr>
              <a:t>The geography and geometry of Long Island Sound cause tides to be higher in the west sound than in the east sound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="0" dirty="0">
                <a:latin typeface="+mn-lt"/>
              </a:rPr>
              <a:t>Tonight (02/20/18) tides will swing about 7</a:t>
            </a:r>
            <a:r>
              <a:rPr lang="en-US" sz="1600" b="0" baseline="0" dirty="0">
                <a:latin typeface="+mn-lt"/>
              </a:rPr>
              <a:t> ½ </a:t>
            </a:r>
            <a:r>
              <a:rPr lang="en-US" sz="1600" b="0" dirty="0">
                <a:latin typeface="+mn-lt"/>
              </a:rPr>
              <a:t>feet in Greenwich and only about 2</a:t>
            </a:r>
            <a:r>
              <a:rPr lang="en-US" sz="1600" b="0" baseline="0" dirty="0">
                <a:latin typeface="+mn-lt"/>
              </a:rPr>
              <a:t>½ </a:t>
            </a:r>
            <a:r>
              <a:rPr lang="en-US" sz="1600" b="0" dirty="0">
                <a:latin typeface="+mn-lt"/>
              </a:rPr>
              <a:t> feet</a:t>
            </a:r>
            <a:r>
              <a:rPr lang="en-US" sz="1600" b="0" baseline="0" dirty="0">
                <a:latin typeface="+mn-lt"/>
              </a:rPr>
              <a:t> in New London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="0" baseline="0" dirty="0">
                <a:latin typeface="+mn-lt"/>
              </a:rPr>
              <a:t>Adding 1 foot 8 inches to a 7 ½ foot tide has less effect than adding the same amount to a 2½  foot tide</a:t>
            </a:r>
            <a:endParaRPr lang="en-US" sz="16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5915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how can towns prepare for this?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way is by increasing the elevation of buildings in floodplains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+mn-lt"/>
              </a:rPr>
              <a:t>Explain graphic: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+mn-lt"/>
              </a:rPr>
              <a:t>Colors of Elevation</a:t>
            </a:r>
            <a:r>
              <a:rPr lang="en-US" sz="1600" baseline="0" dirty="0">
                <a:latin typeface="+mn-lt"/>
              </a:rPr>
              <a:t> requirements; 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aseline="0" dirty="0">
                <a:latin typeface="+mn-lt"/>
              </a:rPr>
              <a:t>Note that </a:t>
            </a:r>
            <a:r>
              <a:rPr lang="en-US" sz="1600" baseline="0" dirty="0" err="1">
                <a:latin typeface="+mn-lt"/>
              </a:rPr>
              <a:t>BFE</a:t>
            </a:r>
            <a:r>
              <a:rPr lang="en-US" sz="1600" baseline="0" dirty="0">
                <a:latin typeface="+mn-lt"/>
              </a:rPr>
              <a:t> = 100 Year Flood Elevation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aseline="0" dirty="0">
                <a:latin typeface="+mn-lt"/>
              </a:rPr>
              <a:t>Limited to Residential in A and AE Zones, but similar for non-residential in these zones. 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aseline="0" dirty="0">
                <a:latin typeface="+mn-lt"/>
              </a:rPr>
              <a:t>Different standards apply in </a:t>
            </a:r>
            <a:r>
              <a:rPr lang="en-US" sz="1600" baseline="0" dirty="0" err="1">
                <a:latin typeface="+mn-lt"/>
              </a:rPr>
              <a:t>VE</a:t>
            </a:r>
            <a:r>
              <a:rPr lang="en-US" sz="1600" baseline="0" dirty="0">
                <a:latin typeface="+mn-lt"/>
              </a:rPr>
              <a:t> and Coastal A “high velocity zones.”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aseline="0" dirty="0">
                <a:latin typeface="+mn-lt"/>
              </a:rPr>
              <a:t>Note that Building Elevation Requirements are Generally Higher in East Sound than in West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baseline="0" dirty="0">
                <a:latin typeface="+mn-lt"/>
              </a:rPr>
              <a:t>Animation:</a:t>
            </a:r>
            <a:r>
              <a:rPr lang="en-US" sz="1600" baseline="0" dirty="0">
                <a:latin typeface="+mn-lt"/>
              </a:rPr>
              <a:t>  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aseline="0" dirty="0">
                <a:latin typeface="+mn-lt"/>
              </a:rPr>
              <a:t>Fly in east-west disparity scale 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aseline="0" dirty="0">
                <a:latin typeface="+mn-lt"/>
              </a:rPr>
              <a:t>Note coincidence of building elevations</a:t>
            </a:r>
          </a:p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602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B018A-546B-A94A-966D-5A9F2D08555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52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Four White papers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Floodplain</a:t>
            </a:r>
            <a:r>
              <a:rPr lang="en-US" sz="1600" baseline="0" dirty="0">
                <a:latin typeface="+mn-lt"/>
              </a:rPr>
              <a:t> Building Elevation Standards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baseline="0" dirty="0">
                <a:latin typeface="+mn-lt"/>
              </a:rPr>
              <a:t>Height Restrictions on Elevated Residential Buildings in Connecticut Coastal Floodplains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baseline="0" dirty="0">
                <a:latin typeface="+mn-lt"/>
              </a:rPr>
              <a:t>Oceanfront State Coastal Management Programs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baseline="0" dirty="0">
                <a:latin typeface="+mn-lt"/>
              </a:rPr>
              <a:t>Statutory Adoption of UConn Sea-Level Rise Scenarios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A copy of each is on your table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Download your environmentally friendly copy from the CIRCA website</a:t>
            </a:r>
          </a:p>
          <a:p>
            <a:endParaRPr lang="en-US" sz="13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007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39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95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61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30"/>
            <a:ext cx="10968960" cy="219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41" y="3935934"/>
            <a:ext cx="10968960" cy="219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5E9B0-7DA8-466E-963D-86F25D5E43B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72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289" y="1670291"/>
            <a:ext cx="10972800" cy="41606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87299" y="6083578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James.O’Donnell@UConn.edu</a:t>
            </a:r>
          </a:p>
        </p:txBody>
      </p:sp>
    </p:spTree>
    <p:extLst>
      <p:ext uri="{BB962C8B-B14F-4D97-AF65-F5344CB8AC3E}">
        <p14:creationId xmlns:p14="http://schemas.microsoft.com/office/powerpoint/2010/main" val="3014743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6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4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2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2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0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A301-1DC3-6F43-B92A-8E746F3328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17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228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4A301-1DC3-6F43-B92A-8E746F3328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James.ODonnell@UConn.edu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IRCAlogo2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6072098"/>
            <a:ext cx="2269712" cy="568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552032" y="5964764"/>
            <a:ext cx="1030368" cy="7831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119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Towns, Cities, and Coastal Resilience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329" y="2613911"/>
            <a:ext cx="5586883" cy="24827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000" b="1" dirty="0"/>
          </a:p>
          <a:p>
            <a:pPr marL="0" indent="0" algn="ctr">
              <a:buNone/>
            </a:pPr>
            <a:r>
              <a:rPr lang="en-US" sz="2800" b="1" dirty="0"/>
              <a:t>Joseph A. MacDougald</a:t>
            </a:r>
          </a:p>
          <a:p>
            <a:pPr marL="0" indent="0" algn="ctr">
              <a:buNone/>
            </a:pPr>
            <a:r>
              <a:rPr lang="en-US" sz="1600" b="1" dirty="0"/>
              <a:t>Professor-in-Residence and Executive Director </a:t>
            </a:r>
          </a:p>
          <a:p>
            <a:pPr marL="0" indent="0" algn="ctr">
              <a:buNone/>
            </a:pPr>
            <a:r>
              <a:rPr lang="en-US" sz="1600" b="1" dirty="0"/>
              <a:t>Center for Energy &amp; Environmental Law</a:t>
            </a:r>
          </a:p>
          <a:p>
            <a:pPr marL="0" indent="0" algn="ctr">
              <a:buNone/>
            </a:pPr>
            <a:r>
              <a:rPr lang="en-US" sz="1600" b="1" dirty="0"/>
              <a:t>University of Connecticut School of Law</a:t>
            </a:r>
          </a:p>
          <a:p>
            <a:pPr marL="0" indent="0" algn="ctr">
              <a:buNone/>
            </a:pPr>
            <a:endParaRPr lang="en-US" sz="2000" baseline="30000" dirty="0"/>
          </a:p>
          <a:p>
            <a:pPr marL="0" indent="0" algn="ctr">
              <a:buNone/>
            </a:pPr>
            <a:r>
              <a:rPr lang="en-US" sz="2000" baseline="30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E17176-2ACB-9148-A7E0-0A7B381BF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12155"/>
            <a:ext cx="5177391" cy="363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3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CA96-8736-004B-BAD9-C6F79E714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CGS 25-68o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67174-171A-6B4D-B95F-62F5D68AB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Within available resources and not less than once every ten years, the Marine Sciences Division of The University of Connecticut shall [update] publish a sea level change scenario for the state based upon the sea level change scenarios published by the National Oceanic and Atmospheric Administration in Technical Report OAR CPO-1 and other available scientific data necessary to create a scenario applicable to the state coastline. </a:t>
            </a:r>
          </a:p>
        </p:txBody>
      </p:sp>
    </p:spTree>
    <p:extLst>
      <p:ext uri="{BB962C8B-B14F-4D97-AF65-F5344CB8AC3E}">
        <p14:creationId xmlns:p14="http://schemas.microsoft.com/office/powerpoint/2010/main" val="2126207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641" y="135314"/>
            <a:ext cx="2982098" cy="387375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273" y="1843592"/>
            <a:ext cx="3059441" cy="394506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2311" y="135313"/>
            <a:ext cx="3068946" cy="398202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926" y="1815716"/>
            <a:ext cx="3084934" cy="397294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977715" y="236220"/>
            <a:ext cx="21644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rebuchet MS" pitchFamily="34" charset="0"/>
              </a:rPr>
              <a:t>White</a:t>
            </a:r>
          </a:p>
          <a:p>
            <a:pPr algn="ctr"/>
            <a:r>
              <a:rPr lang="en-US" sz="4400" b="1" dirty="0">
                <a:latin typeface="Trebuchet MS" pitchFamily="34" charset="0"/>
              </a:rPr>
              <a:t>Papers</a:t>
            </a:r>
          </a:p>
        </p:txBody>
      </p:sp>
    </p:spTree>
    <p:extLst>
      <p:ext uri="{BB962C8B-B14F-4D97-AF65-F5344CB8AC3E}">
        <p14:creationId xmlns:p14="http://schemas.microsoft.com/office/powerpoint/2010/main" val="419753814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4128B67-B1CA-504A-A52E-3362BDBB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2989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00E1E37-2F86-AA4D-BAA1-F45FD83DD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4288"/>
            <a:ext cx="5257800" cy="677979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D78A84A-EBB4-C242-9E58-27E2AD406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6386" y="14287"/>
            <a:ext cx="1607662" cy="20859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4F5176B6-43A8-3841-9AA4-2B89C3574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0352" y="2371961"/>
            <a:ext cx="1619730" cy="20859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1198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: Madison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Presentation on Zones of Shared Risk</a:t>
            </a:r>
          </a:p>
          <a:p>
            <a:r>
              <a:rPr lang="en-US" dirty="0"/>
              <a:t>Wide Citizen Interest</a:t>
            </a:r>
          </a:p>
          <a:p>
            <a:r>
              <a:rPr lang="en-US" dirty="0"/>
              <a:t>Formation of Resilience Committee. </a:t>
            </a:r>
          </a:p>
        </p:txBody>
      </p:sp>
    </p:spTree>
    <p:extLst>
      <p:ext uri="{BB962C8B-B14F-4D97-AF65-F5344CB8AC3E}">
        <p14:creationId xmlns:p14="http://schemas.microsoft.com/office/powerpoint/2010/main" val="58550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4D267-6162-9848-B919-4AE29C22E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43DB5-AC45-2943-8042-03CD375C2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D1B67-77D3-EF4B-979B-03D5A6C29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6051"/>
            <a:ext cx="12192000" cy="70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7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295AC-ED4A-734B-BAB7-4F65BC13B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2BC88-4743-0148-A874-66536D083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69E48A-AC17-C043-B41A-A22DD4A7C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51924-9F5D-7C4C-ACC8-3FAE72D9C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C2422-2B98-A940-B44A-173A9C62A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B51CC-B8C9-C64B-8E58-42824BA16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6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5217" y="-112073"/>
            <a:ext cx="6488783" cy="1017047"/>
          </a:xfrm>
        </p:spPr>
        <p:txBody>
          <a:bodyPr/>
          <a:lstStyle/>
          <a:p>
            <a:r>
              <a:rPr lang="en-US" dirty="0"/>
              <a:t>IMPACTS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0163" y="777711"/>
            <a:ext cx="5329286" cy="844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Properties Flood in Fairfield During Sandy</a:t>
            </a:r>
          </a:p>
        </p:txBody>
      </p:sp>
      <p:pic>
        <p:nvPicPr>
          <p:cNvPr id="5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5" b="1128"/>
          <a:stretch>
            <a:fillRect/>
          </a:stretch>
        </p:blipFill>
        <p:spPr bwMode="auto">
          <a:xfrm>
            <a:off x="764246" y="1417638"/>
            <a:ext cx="4915203" cy="378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63" y="777711"/>
            <a:ext cx="8424420" cy="4738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63" y="784427"/>
            <a:ext cx="8412480" cy="47320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71200" y="5548781"/>
            <a:ext cx="3029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https://lisicos.uconn.edu/SLR/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36172" y="135002"/>
            <a:ext cx="296001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Hurricanes are potential devastating and costly, but infrequent.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$675 billion in assets insured and at risk of hurricane damage on the CT coast as of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Good News: </a:t>
            </a:r>
          </a:p>
          <a:p>
            <a:r>
              <a:rPr lang="en-US" sz="1600" dirty="0"/>
              <a:t>The 100 </a:t>
            </a:r>
            <a:r>
              <a:rPr lang="en-US" sz="1600" dirty="0" err="1"/>
              <a:t>yr</a:t>
            </a:r>
            <a:r>
              <a:rPr lang="en-US" sz="1600" dirty="0"/>
              <a:t> flood zones will not expand very much because of the geology of CT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836172" y="3209679"/>
            <a:ext cx="309062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Bad News: </a:t>
            </a:r>
          </a:p>
          <a:p>
            <a:r>
              <a:rPr lang="en-US" sz="1600" dirty="0"/>
              <a:t>The water levels that lead to flooding will occur more frequently.</a:t>
            </a:r>
          </a:p>
          <a:p>
            <a:endParaRPr lang="en-US" sz="1600" dirty="0"/>
          </a:p>
          <a:p>
            <a:r>
              <a:rPr lang="en-US" sz="1600" dirty="0"/>
              <a:t>In 2050 the risk of the flooding like occurred in Sandy could be 5-8 time higher.</a:t>
            </a:r>
          </a:p>
        </p:txBody>
      </p:sp>
    </p:spTree>
    <p:extLst>
      <p:ext uri="{BB962C8B-B14F-4D97-AF65-F5344CB8AC3E}">
        <p14:creationId xmlns:p14="http://schemas.microsoft.com/office/powerpoint/2010/main" val="1583340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22249" y="1049402"/>
            <a:ext cx="7688240" cy="1143000"/>
          </a:xfrm>
        </p:spPr>
        <p:txBody>
          <a:bodyPr>
            <a:noAutofit/>
          </a:bodyPr>
          <a:lstStyle/>
          <a:p>
            <a:r>
              <a:rPr lang="en-US" sz="2400" dirty="0"/>
              <a:t>More frequent  road flooding,</a:t>
            </a:r>
            <a:br>
              <a:rPr lang="en-US" sz="2400" dirty="0"/>
            </a:br>
            <a:r>
              <a:rPr lang="en-US" sz="2400" dirty="0"/>
              <a:t>disrupts business, e.g. RT 146</a:t>
            </a:r>
            <a:br>
              <a:rPr lang="en-US" sz="2800" dirty="0"/>
            </a:b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074" y="2801264"/>
            <a:ext cx="3963538" cy="297265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02" y="2834259"/>
            <a:ext cx="3963539" cy="2972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713" y="2801265"/>
            <a:ext cx="3963537" cy="2972653"/>
          </a:xfrm>
          <a:prstGeom prst="rect">
            <a:avLst/>
          </a:prstGeom>
        </p:spPr>
      </p:pic>
      <p:pic>
        <p:nvPicPr>
          <p:cNvPr id="9" name="Picture 8" descr="Connecticut State Roads 146 142 copy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82" b="8354"/>
          <a:stretch/>
        </p:blipFill>
        <p:spPr>
          <a:xfrm>
            <a:off x="4147742" y="-73380"/>
            <a:ext cx="7081114" cy="338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1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6596" y="142032"/>
            <a:ext cx="9444134" cy="2617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 Level Rise Means that flooding in coastal CT that is expected once in 10 years </a:t>
            </a:r>
          </a:p>
          <a:p>
            <a:r>
              <a:rPr lang="en-US" dirty="0"/>
              <a:t>	should be expected every 2 or  3 years in 2050.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will raise the cost of living bay the shore and likely impact property </a:t>
            </a:r>
          </a:p>
          <a:p>
            <a:r>
              <a:rPr lang="en-US" dirty="0"/>
              <a:t>	values in flood prone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show this is happing in Virginia and Florida </a:t>
            </a:r>
          </a:p>
          <a:p>
            <a:endParaRPr lang="en-US" sz="1270" dirty="0"/>
          </a:p>
          <a:p>
            <a:endParaRPr lang="en-US" sz="1270" dirty="0"/>
          </a:p>
          <a:p>
            <a:endParaRPr lang="en-US" sz="127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2" t="-1200" r="50000" b="50811"/>
          <a:stretch/>
        </p:blipFill>
        <p:spPr>
          <a:xfrm>
            <a:off x="7863841" y="1759280"/>
            <a:ext cx="3245725" cy="3950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189" y="537556"/>
            <a:ext cx="3183529" cy="1258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981801" y="3482984"/>
            <a:ext cx="201030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Single Family home value index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07" y="2653579"/>
            <a:ext cx="2881574" cy="2162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5710" y="5006513"/>
            <a:ext cx="2142945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dirty="0"/>
              <a:t>https://www.businessinsider.com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50" y="2170135"/>
            <a:ext cx="3110727" cy="28363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61207" y="2323944"/>
            <a:ext cx="3259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Sunny day flooding in Miami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0424160" y="3142249"/>
            <a:ext cx="11084" cy="847860"/>
          </a:xfrm>
          <a:prstGeom prst="straightConnector1">
            <a:avLst/>
          </a:prstGeom>
          <a:ln w="7302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472257" y="3265158"/>
            <a:ext cx="127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Reduction  in value</a:t>
            </a:r>
          </a:p>
        </p:txBody>
      </p:sp>
    </p:spTree>
    <p:extLst>
      <p:ext uri="{BB962C8B-B14F-4D97-AF65-F5344CB8AC3E}">
        <p14:creationId xmlns:p14="http://schemas.microsoft.com/office/powerpoint/2010/main" val="315704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28497" y="53700"/>
            <a:ext cx="8187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rebuchet MS" pitchFamily="34" charset="0"/>
              </a:rPr>
              <a:t>Connecticut Regional Effects</a:t>
            </a:r>
          </a:p>
        </p:txBody>
      </p:sp>
      <p:pic>
        <p:nvPicPr>
          <p:cNvPr id="6" name="Picture 5" descr="SLR Graph.jpg"/>
          <p:cNvPicPr>
            <a:picLocks noChangeAspect="1"/>
          </p:cNvPicPr>
          <p:nvPr/>
        </p:nvPicPr>
        <p:blipFill rotWithShape="1">
          <a:blip r:embed="rId3"/>
          <a:srcRect t="7046"/>
          <a:stretch/>
        </p:blipFill>
        <p:spPr>
          <a:xfrm>
            <a:off x="1420193" y="576919"/>
            <a:ext cx="9135840" cy="532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84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ast - West Return Rate Rev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628" y="223938"/>
            <a:ext cx="7327641" cy="54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232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ter-side-colors-CEEL_blue - trunicat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705" y="6017260"/>
            <a:ext cx="3171034" cy="712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389" y="-669411"/>
            <a:ext cx="9103349" cy="6389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389" y="0"/>
            <a:ext cx="8786827" cy="301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92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068D5-38DA-DC48-A019-2DE45C291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Act 18-82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D7CCE5-CC37-4F4A-A890-F07B3F012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7200" y="1417638"/>
            <a:ext cx="53848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“CIRCA’s current projection of 50 cm of sea level rise in Long Island Sound by the year 2050 is not a prediction, nor does it represent a mean value or likely outcome. Instead, the scenario establishes a reasonable upper bound for the purposes of adaptation planning, and by enacting SB 7, state and local agencies will employ it as a prudent, consistent benchmark for evaluating community resilience along Connecticut’s coast. “ – Testimony of </a:t>
            </a:r>
            <a:r>
              <a:rPr lang="en-US" dirty="0" err="1"/>
              <a:t>Fmr</a:t>
            </a:r>
            <a:r>
              <a:rPr lang="en-US" dirty="0"/>
              <a:t>. DEEP. Comm. Robert Klee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C2DFB2-F082-7444-9999-16C8F8D36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10" y="1417638"/>
            <a:ext cx="6293539" cy="3638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8BD8C8-90B8-C045-8EEF-021EEF219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400" y="5440362"/>
            <a:ext cx="556294" cy="39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84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FE94B-21C7-8444-8B8C-0F6D56D4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of POCD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71871-D888-AD4A-AC36-0491176FD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CGS 8-23</a:t>
            </a:r>
          </a:p>
          <a:p>
            <a:r>
              <a:rPr lang="en-US" dirty="0"/>
              <a:t>POCD must take into account … “The most recent sea level change scenario updated pursuant to subsection (b) of section 25-68o, as amended by this act”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88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19615</TotalTime>
  <Words>979</Words>
  <Application>Microsoft Office PowerPoint</Application>
  <PresentationFormat>Widescreen</PresentationFormat>
  <Paragraphs>102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1_Office Theme</vt:lpstr>
      <vt:lpstr>Towns, Cities, and Coastal Resilience</vt:lpstr>
      <vt:lpstr>IMPACTS</vt:lpstr>
      <vt:lpstr>More frequent  road flooding, disrupts business, e.g. RT 146   </vt:lpstr>
      <vt:lpstr>PowerPoint Presentation</vt:lpstr>
      <vt:lpstr>PowerPoint Presentation</vt:lpstr>
      <vt:lpstr>PowerPoint Presentation</vt:lpstr>
      <vt:lpstr>PowerPoint Presentation</vt:lpstr>
      <vt:lpstr>Public Act 18-82</vt:lpstr>
      <vt:lpstr>Preparation of POCD</vt:lpstr>
      <vt:lpstr>CGS 25-68o</vt:lpstr>
      <vt:lpstr>PowerPoint Presentation</vt:lpstr>
      <vt:lpstr>PowerPoint Presentation</vt:lpstr>
      <vt:lpstr>Case Study : Madison</vt:lpstr>
      <vt:lpstr>PowerPoint Presentation</vt:lpstr>
      <vt:lpstr>PowerPoint Presentation</vt:lpstr>
      <vt:lpstr>PowerPoint Presentation</vt:lpstr>
    </vt:vector>
  </TitlesOfParts>
  <Company>University of Connecticut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O'Donnell</dc:creator>
  <cp:lastModifiedBy>katie lund</cp:lastModifiedBy>
  <cp:revision>135</cp:revision>
  <dcterms:created xsi:type="dcterms:W3CDTF">2016-02-11T15:42:38Z</dcterms:created>
  <dcterms:modified xsi:type="dcterms:W3CDTF">2019-10-31T13:42:58Z</dcterms:modified>
</cp:coreProperties>
</file>